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notesMasterIdLst>
    <p:notesMasterId r:id="rId15"/>
  </p:notesMasterIdLst>
  <p:sldIdLst>
    <p:sldId id="256" r:id="rId2"/>
    <p:sldId id="257" r:id="rId3"/>
    <p:sldId id="264" r:id="rId4"/>
    <p:sldId id="265" r:id="rId5"/>
    <p:sldId id="266" r:id="rId6"/>
    <p:sldId id="267" r:id="rId7"/>
    <p:sldId id="258" r:id="rId8"/>
    <p:sldId id="259" r:id="rId9"/>
    <p:sldId id="260" r:id="rId10"/>
    <p:sldId id="261" r:id="rId11"/>
    <p:sldId id="262" r:id="rId12"/>
    <p:sldId id="263"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p:scale>
          <a:sx n="72" d="100"/>
          <a:sy n="72" d="100"/>
        </p:scale>
        <p:origin x="-428" y="32"/>
      </p:cViewPr>
      <p:guideLst>
        <p:guide orient="horz" pos="2160"/>
        <p:guide pos="3840"/>
      </p:guideLst>
    </p:cSldViewPr>
  </p:slideViewPr>
  <p:notesTextViewPr>
    <p:cViewPr>
      <p:scale>
        <a:sx n="1" d="1"/>
        <a:sy n="1" d="1"/>
      </p:scale>
      <p:origin x="0" y="0"/>
    </p:cViewPr>
  </p:notesTextViewPr>
  <p:notesViewPr>
    <p:cSldViewPr snapToGrid="0">
      <p:cViewPr varScale="1">
        <p:scale>
          <a:sx n="55" d="100"/>
          <a:sy n="55" d="100"/>
        </p:scale>
        <p:origin x="288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1B0856A-A985-4626-86F2-53F479AB537D}" type="doc">
      <dgm:prSet loTypeId="urn:microsoft.com/office/officeart/2005/8/layout/cycle4" loCatId="cycle" qsTypeId="urn:microsoft.com/office/officeart/2005/8/quickstyle/simple1" qsCatId="simple" csTypeId="urn:microsoft.com/office/officeart/2005/8/colors/colorful2" csCatId="colorful" phldr="1"/>
      <dgm:spPr/>
      <dgm:t>
        <a:bodyPr/>
        <a:lstStyle/>
        <a:p>
          <a:endParaRPr lang="x-none"/>
        </a:p>
      </dgm:t>
    </dgm:pt>
    <dgm:pt modelId="{59B5B49A-7254-4ABD-869C-AB533B99D77C}">
      <dgm:prSet phldrT="[Text]"/>
      <dgm:spPr/>
      <dgm:t>
        <a:bodyPr/>
        <a:lstStyle/>
        <a:p>
          <a:r>
            <a:rPr lang="en-US" dirty="0"/>
            <a:t>Compensation</a:t>
          </a:r>
          <a:endParaRPr lang="x-none" dirty="0"/>
        </a:p>
      </dgm:t>
    </dgm:pt>
    <dgm:pt modelId="{60471487-29B9-46F3-BB15-04BC32F46C8C}" type="parTrans" cxnId="{1D7DB93E-54F5-42D2-988B-A5EAD906C218}">
      <dgm:prSet/>
      <dgm:spPr/>
      <dgm:t>
        <a:bodyPr/>
        <a:lstStyle/>
        <a:p>
          <a:endParaRPr lang="x-none"/>
        </a:p>
      </dgm:t>
    </dgm:pt>
    <dgm:pt modelId="{77184F9E-DF59-434A-B31A-533DD000AF8D}" type="sibTrans" cxnId="{1D7DB93E-54F5-42D2-988B-A5EAD906C218}">
      <dgm:prSet/>
      <dgm:spPr/>
      <dgm:t>
        <a:bodyPr/>
        <a:lstStyle/>
        <a:p>
          <a:endParaRPr lang="x-none"/>
        </a:p>
      </dgm:t>
    </dgm:pt>
    <dgm:pt modelId="{5D89C62A-D270-46B1-91DD-8304A689DB99}">
      <dgm:prSet phldrT="[Text]"/>
      <dgm:spPr/>
      <dgm:t>
        <a:bodyPr/>
        <a:lstStyle/>
        <a:p>
          <a:r>
            <a:rPr lang="en-US" dirty="0"/>
            <a:t>Commitment</a:t>
          </a:r>
          <a:endParaRPr lang="x-none" dirty="0"/>
        </a:p>
      </dgm:t>
    </dgm:pt>
    <dgm:pt modelId="{8CA18357-C305-4F78-962B-FAE16C5285CA}" type="parTrans" cxnId="{C710C6D8-7DE8-4E55-8959-6F6FFD82949B}">
      <dgm:prSet/>
      <dgm:spPr/>
      <dgm:t>
        <a:bodyPr/>
        <a:lstStyle/>
        <a:p>
          <a:endParaRPr lang="x-none"/>
        </a:p>
      </dgm:t>
    </dgm:pt>
    <dgm:pt modelId="{4827306F-BEEB-4C46-BC08-1C2BC9B70F8D}" type="sibTrans" cxnId="{C710C6D8-7DE8-4E55-8959-6F6FFD82949B}">
      <dgm:prSet/>
      <dgm:spPr/>
      <dgm:t>
        <a:bodyPr/>
        <a:lstStyle/>
        <a:p>
          <a:endParaRPr lang="x-none"/>
        </a:p>
      </dgm:t>
    </dgm:pt>
    <dgm:pt modelId="{3FB19C06-9F62-4900-8D43-55615507ABD7}">
      <dgm:prSet phldrT="[Text]"/>
      <dgm:spPr/>
      <dgm:t>
        <a:bodyPr/>
        <a:lstStyle/>
        <a:p>
          <a:r>
            <a:rPr lang="en-US" dirty="0"/>
            <a:t>Well-being</a:t>
          </a:r>
          <a:endParaRPr lang="x-none" dirty="0"/>
        </a:p>
      </dgm:t>
    </dgm:pt>
    <dgm:pt modelId="{E78071EB-6B16-45D5-AAB1-923E13F6F1C5}" type="parTrans" cxnId="{14EAC30F-2827-4352-888E-E91981CEB090}">
      <dgm:prSet/>
      <dgm:spPr/>
      <dgm:t>
        <a:bodyPr/>
        <a:lstStyle/>
        <a:p>
          <a:endParaRPr lang="x-none"/>
        </a:p>
      </dgm:t>
    </dgm:pt>
    <dgm:pt modelId="{DEB25340-8509-4362-80E0-7B42D9087754}" type="sibTrans" cxnId="{14EAC30F-2827-4352-888E-E91981CEB090}">
      <dgm:prSet/>
      <dgm:spPr/>
      <dgm:t>
        <a:bodyPr/>
        <a:lstStyle/>
        <a:p>
          <a:endParaRPr lang="x-none"/>
        </a:p>
      </dgm:t>
    </dgm:pt>
    <dgm:pt modelId="{0BF00A6D-F411-4EBD-8F3C-E1E481812FDD}">
      <dgm:prSet phldrT="[Text]"/>
      <dgm:spPr/>
      <dgm:t>
        <a:bodyPr/>
        <a:lstStyle/>
        <a:p>
          <a:r>
            <a:rPr lang="en-US" dirty="0"/>
            <a:t>Increased Production</a:t>
          </a:r>
          <a:endParaRPr lang="x-none" dirty="0"/>
        </a:p>
      </dgm:t>
    </dgm:pt>
    <dgm:pt modelId="{8F3D5572-AC80-4DB2-915B-37AD2315E008}" type="parTrans" cxnId="{6D6AD663-6CE1-4B48-855B-B8BF5FBD1B99}">
      <dgm:prSet/>
      <dgm:spPr/>
      <dgm:t>
        <a:bodyPr/>
        <a:lstStyle/>
        <a:p>
          <a:endParaRPr lang="x-none"/>
        </a:p>
      </dgm:t>
    </dgm:pt>
    <dgm:pt modelId="{A3DB7F48-364F-47A5-AB5F-D490FD090FD9}" type="sibTrans" cxnId="{6D6AD663-6CE1-4B48-855B-B8BF5FBD1B99}">
      <dgm:prSet/>
      <dgm:spPr/>
      <dgm:t>
        <a:bodyPr/>
        <a:lstStyle/>
        <a:p>
          <a:endParaRPr lang="x-none"/>
        </a:p>
      </dgm:t>
    </dgm:pt>
    <dgm:pt modelId="{4325B22B-CF4E-4092-B8F1-DAED9A79ACA6}">
      <dgm:prSet phldrT="[Text]"/>
      <dgm:spPr/>
      <dgm:t>
        <a:bodyPr/>
        <a:lstStyle/>
        <a:p>
          <a:r>
            <a:rPr lang="en-US" dirty="0"/>
            <a:t>Benefits</a:t>
          </a:r>
          <a:endParaRPr lang="x-none" dirty="0"/>
        </a:p>
      </dgm:t>
    </dgm:pt>
    <dgm:pt modelId="{DDA13E34-F36D-4654-AD94-E69A4505097D}" type="parTrans" cxnId="{7F2FA5BB-2D61-40C9-BAAE-760866C405A9}">
      <dgm:prSet/>
      <dgm:spPr/>
      <dgm:t>
        <a:bodyPr/>
        <a:lstStyle/>
        <a:p>
          <a:endParaRPr lang="x-none"/>
        </a:p>
      </dgm:t>
    </dgm:pt>
    <dgm:pt modelId="{D7781C9E-1CE3-496B-8D13-ECB58909CF32}" type="sibTrans" cxnId="{7F2FA5BB-2D61-40C9-BAAE-760866C405A9}">
      <dgm:prSet/>
      <dgm:spPr/>
      <dgm:t>
        <a:bodyPr/>
        <a:lstStyle/>
        <a:p>
          <a:endParaRPr lang="x-none"/>
        </a:p>
      </dgm:t>
    </dgm:pt>
    <dgm:pt modelId="{9596949C-6E80-49B2-8E0A-C53468EDFFFC}">
      <dgm:prSet phldrT="[Text]"/>
      <dgm:spPr/>
      <dgm:t>
        <a:bodyPr/>
        <a:lstStyle/>
        <a:p>
          <a:r>
            <a:rPr lang="en-US" dirty="0"/>
            <a:t>High Profits</a:t>
          </a:r>
          <a:endParaRPr lang="x-none" dirty="0"/>
        </a:p>
      </dgm:t>
    </dgm:pt>
    <dgm:pt modelId="{2D03EE95-9A2F-4D53-A34F-592BF1BAA130}" type="parTrans" cxnId="{186B5079-0FED-42B4-99AB-A091AD340237}">
      <dgm:prSet/>
      <dgm:spPr/>
      <dgm:t>
        <a:bodyPr/>
        <a:lstStyle/>
        <a:p>
          <a:endParaRPr lang="x-none"/>
        </a:p>
      </dgm:t>
    </dgm:pt>
    <dgm:pt modelId="{165F7FEA-2136-4A1B-A45D-07A6161AD2D6}" type="sibTrans" cxnId="{186B5079-0FED-42B4-99AB-A091AD340237}">
      <dgm:prSet/>
      <dgm:spPr/>
      <dgm:t>
        <a:bodyPr/>
        <a:lstStyle/>
        <a:p>
          <a:endParaRPr lang="x-none"/>
        </a:p>
      </dgm:t>
    </dgm:pt>
    <dgm:pt modelId="{4C7FACB3-FA07-4D78-BFE7-68DFD3F0040C}">
      <dgm:prSet phldrT="[Text]"/>
      <dgm:spPr/>
      <dgm:t>
        <a:bodyPr/>
        <a:lstStyle/>
        <a:p>
          <a:r>
            <a:rPr lang="en-US" dirty="0"/>
            <a:t>Development</a:t>
          </a:r>
          <a:endParaRPr lang="x-none" dirty="0"/>
        </a:p>
      </dgm:t>
    </dgm:pt>
    <dgm:pt modelId="{5AE170F8-2F4A-4B5C-A195-3542326A60BF}" type="parTrans" cxnId="{C8758C9A-0E86-431F-B9E9-39BF96A17F15}">
      <dgm:prSet/>
      <dgm:spPr/>
      <dgm:t>
        <a:bodyPr/>
        <a:lstStyle/>
        <a:p>
          <a:endParaRPr lang="x-none"/>
        </a:p>
      </dgm:t>
    </dgm:pt>
    <dgm:pt modelId="{6DA6DFC8-131A-43BB-907A-30C1FAE1EE63}" type="sibTrans" cxnId="{C8758C9A-0E86-431F-B9E9-39BF96A17F15}">
      <dgm:prSet/>
      <dgm:spPr/>
      <dgm:t>
        <a:bodyPr/>
        <a:lstStyle/>
        <a:p>
          <a:endParaRPr lang="x-none"/>
        </a:p>
      </dgm:t>
    </dgm:pt>
    <dgm:pt modelId="{6F7062E2-9EBD-4185-9901-6A81F3E2D95A}">
      <dgm:prSet phldrT="[Text]"/>
      <dgm:spPr/>
      <dgm:t>
        <a:bodyPr/>
        <a:lstStyle/>
        <a:p>
          <a:r>
            <a:rPr lang="en-US" dirty="0"/>
            <a:t>Inspired Workforce</a:t>
          </a:r>
          <a:endParaRPr lang="x-none" dirty="0"/>
        </a:p>
      </dgm:t>
    </dgm:pt>
    <dgm:pt modelId="{2B462664-DCE3-4C78-A100-FF0DE90A8655}" type="parTrans" cxnId="{12393ABC-0122-4E36-A87B-48D2AAA1869B}">
      <dgm:prSet/>
      <dgm:spPr/>
      <dgm:t>
        <a:bodyPr/>
        <a:lstStyle/>
        <a:p>
          <a:endParaRPr lang="x-none"/>
        </a:p>
      </dgm:t>
    </dgm:pt>
    <dgm:pt modelId="{2B778857-8E5C-4D21-ABC1-1F8C806C6CC8}" type="sibTrans" cxnId="{12393ABC-0122-4E36-A87B-48D2AAA1869B}">
      <dgm:prSet/>
      <dgm:spPr/>
      <dgm:t>
        <a:bodyPr/>
        <a:lstStyle/>
        <a:p>
          <a:endParaRPr lang="x-none"/>
        </a:p>
      </dgm:t>
    </dgm:pt>
    <dgm:pt modelId="{EA67012A-9725-475F-9F3A-283B98BA8538}" type="pres">
      <dgm:prSet presAssocID="{A1B0856A-A985-4626-86F2-53F479AB537D}" presName="cycleMatrixDiagram" presStyleCnt="0">
        <dgm:presLayoutVars>
          <dgm:chMax val="1"/>
          <dgm:dir/>
          <dgm:animLvl val="lvl"/>
          <dgm:resizeHandles val="exact"/>
        </dgm:presLayoutVars>
      </dgm:prSet>
      <dgm:spPr/>
      <dgm:t>
        <a:bodyPr/>
        <a:lstStyle/>
        <a:p>
          <a:endParaRPr lang="en-US"/>
        </a:p>
      </dgm:t>
    </dgm:pt>
    <dgm:pt modelId="{CC4B407E-CC94-4EC4-B98C-5A262E69F4EF}" type="pres">
      <dgm:prSet presAssocID="{A1B0856A-A985-4626-86F2-53F479AB537D}" presName="children" presStyleCnt="0"/>
      <dgm:spPr/>
    </dgm:pt>
    <dgm:pt modelId="{588A5869-7303-4E74-8BFC-DB5512025D24}" type="pres">
      <dgm:prSet presAssocID="{A1B0856A-A985-4626-86F2-53F479AB537D}" presName="child1group" presStyleCnt="0"/>
      <dgm:spPr/>
    </dgm:pt>
    <dgm:pt modelId="{6E01033C-2F5D-4601-AF6E-FD44E6C0E52A}" type="pres">
      <dgm:prSet presAssocID="{A1B0856A-A985-4626-86F2-53F479AB537D}" presName="child1" presStyleLbl="bgAcc1" presStyleIdx="0" presStyleCnt="4"/>
      <dgm:spPr/>
      <dgm:t>
        <a:bodyPr/>
        <a:lstStyle/>
        <a:p>
          <a:endParaRPr lang="en-US"/>
        </a:p>
      </dgm:t>
    </dgm:pt>
    <dgm:pt modelId="{181587D0-ED07-4A3A-B1AB-E9B0C44BCDEE}" type="pres">
      <dgm:prSet presAssocID="{A1B0856A-A985-4626-86F2-53F479AB537D}" presName="child1Text" presStyleLbl="bgAcc1" presStyleIdx="0" presStyleCnt="4">
        <dgm:presLayoutVars>
          <dgm:bulletEnabled val="1"/>
        </dgm:presLayoutVars>
      </dgm:prSet>
      <dgm:spPr/>
      <dgm:t>
        <a:bodyPr/>
        <a:lstStyle/>
        <a:p>
          <a:endParaRPr lang="en-US"/>
        </a:p>
      </dgm:t>
    </dgm:pt>
    <dgm:pt modelId="{72D6223E-71C1-4166-9948-5A21737E07AF}" type="pres">
      <dgm:prSet presAssocID="{A1B0856A-A985-4626-86F2-53F479AB537D}" presName="child2group" presStyleCnt="0"/>
      <dgm:spPr/>
    </dgm:pt>
    <dgm:pt modelId="{8E7A1C88-1A40-42EC-9061-D3815BC9F599}" type="pres">
      <dgm:prSet presAssocID="{A1B0856A-A985-4626-86F2-53F479AB537D}" presName="child2" presStyleLbl="bgAcc1" presStyleIdx="1" presStyleCnt="4"/>
      <dgm:spPr/>
      <dgm:t>
        <a:bodyPr/>
        <a:lstStyle/>
        <a:p>
          <a:endParaRPr lang="en-US"/>
        </a:p>
      </dgm:t>
    </dgm:pt>
    <dgm:pt modelId="{59CAF946-7268-49CF-9F5C-8793F0900224}" type="pres">
      <dgm:prSet presAssocID="{A1B0856A-A985-4626-86F2-53F479AB537D}" presName="child2Text" presStyleLbl="bgAcc1" presStyleIdx="1" presStyleCnt="4">
        <dgm:presLayoutVars>
          <dgm:bulletEnabled val="1"/>
        </dgm:presLayoutVars>
      </dgm:prSet>
      <dgm:spPr/>
      <dgm:t>
        <a:bodyPr/>
        <a:lstStyle/>
        <a:p>
          <a:endParaRPr lang="en-US"/>
        </a:p>
      </dgm:t>
    </dgm:pt>
    <dgm:pt modelId="{74D46485-5CA0-4B92-B306-A9ADC28A750B}" type="pres">
      <dgm:prSet presAssocID="{A1B0856A-A985-4626-86F2-53F479AB537D}" presName="child3group" presStyleCnt="0"/>
      <dgm:spPr/>
    </dgm:pt>
    <dgm:pt modelId="{A9D9E15D-FA00-4678-959E-B04F7A125BDA}" type="pres">
      <dgm:prSet presAssocID="{A1B0856A-A985-4626-86F2-53F479AB537D}" presName="child3" presStyleLbl="bgAcc1" presStyleIdx="2" presStyleCnt="4"/>
      <dgm:spPr/>
      <dgm:t>
        <a:bodyPr/>
        <a:lstStyle/>
        <a:p>
          <a:endParaRPr lang="en-US"/>
        </a:p>
      </dgm:t>
    </dgm:pt>
    <dgm:pt modelId="{BB8CAC52-E492-4110-B35B-1348055702DD}" type="pres">
      <dgm:prSet presAssocID="{A1B0856A-A985-4626-86F2-53F479AB537D}" presName="child3Text" presStyleLbl="bgAcc1" presStyleIdx="2" presStyleCnt="4">
        <dgm:presLayoutVars>
          <dgm:bulletEnabled val="1"/>
        </dgm:presLayoutVars>
      </dgm:prSet>
      <dgm:spPr/>
      <dgm:t>
        <a:bodyPr/>
        <a:lstStyle/>
        <a:p>
          <a:endParaRPr lang="en-US"/>
        </a:p>
      </dgm:t>
    </dgm:pt>
    <dgm:pt modelId="{6B026929-3377-4426-BF69-F5755AC9867E}" type="pres">
      <dgm:prSet presAssocID="{A1B0856A-A985-4626-86F2-53F479AB537D}" presName="child4group" presStyleCnt="0"/>
      <dgm:spPr/>
    </dgm:pt>
    <dgm:pt modelId="{CDBA0B43-E7BE-4A93-822C-70C87170643F}" type="pres">
      <dgm:prSet presAssocID="{A1B0856A-A985-4626-86F2-53F479AB537D}" presName="child4" presStyleLbl="bgAcc1" presStyleIdx="3" presStyleCnt="4"/>
      <dgm:spPr/>
      <dgm:t>
        <a:bodyPr/>
        <a:lstStyle/>
        <a:p>
          <a:endParaRPr lang="en-US"/>
        </a:p>
      </dgm:t>
    </dgm:pt>
    <dgm:pt modelId="{0BD33569-4B34-4EFA-82B6-16812032DB9E}" type="pres">
      <dgm:prSet presAssocID="{A1B0856A-A985-4626-86F2-53F479AB537D}" presName="child4Text" presStyleLbl="bgAcc1" presStyleIdx="3" presStyleCnt="4">
        <dgm:presLayoutVars>
          <dgm:bulletEnabled val="1"/>
        </dgm:presLayoutVars>
      </dgm:prSet>
      <dgm:spPr/>
      <dgm:t>
        <a:bodyPr/>
        <a:lstStyle/>
        <a:p>
          <a:endParaRPr lang="en-US"/>
        </a:p>
      </dgm:t>
    </dgm:pt>
    <dgm:pt modelId="{7CB9892A-2ABF-4F43-932C-D507658FADCC}" type="pres">
      <dgm:prSet presAssocID="{A1B0856A-A985-4626-86F2-53F479AB537D}" presName="childPlaceholder" presStyleCnt="0"/>
      <dgm:spPr/>
    </dgm:pt>
    <dgm:pt modelId="{ED3C977E-F327-40E9-90BF-B86096E4C74D}" type="pres">
      <dgm:prSet presAssocID="{A1B0856A-A985-4626-86F2-53F479AB537D}" presName="circle" presStyleCnt="0"/>
      <dgm:spPr/>
    </dgm:pt>
    <dgm:pt modelId="{DC2EAC13-1B5B-4356-B352-BCB2DD63CE19}" type="pres">
      <dgm:prSet presAssocID="{A1B0856A-A985-4626-86F2-53F479AB537D}" presName="quadrant1" presStyleLbl="node1" presStyleIdx="0" presStyleCnt="4">
        <dgm:presLayoutVars>
          <dgm:chMax val="1"/>
          <dgm:bulletEnabled val="1"/>
        </dgm:presLayoutVars>
      </dgm:prSet>
      <dgm:spPr/>
      <dgm:t>
        <a:bodyPr/>
        <a:lstStyle/>
        <a:p>
          <a:endParaRPr lang="en-US"/>
        </a:p>
      </dgm:t>
    </dgm:pt>
    <dgm:pt modelId="{696323AD-0689-401F-866A-1632974C5D63}" type="pres">
      <dgm:prSet presAssocID="{A1B0856A-A985-4626-86F2-53F479AB537D}" presName="quadrant2" presStyleLbl="node1" presStyleIdx="1" presStyleCnt="4">
        <dgm:presLayoutVars>
          <dgm:chMax val="1"/>
          <dgm:bulletEnabled val="1"/>
        </dgm:presLayoutVars>
      </dgm:prSet>
      <dgm:spPr/>
      <dgm:t>
        <a:bodyPr/>
        <a:lstStyle/>
        <a:p>
          <a:endParaRPr lang="en-US"/>
        </a:p>
      </dgm:t>
    </dgm:pt>
    <dgm:pt modelId="{D1E4C2E0-22F8-4A28-8215-B12D1DFED34C}" type="pres">
      <dgm:prSet presAssocID="{A1B0856A-A985-4626-86F2-53F479AB537D}" presName="quadrant3" presStyleLbl="node1" presStyleIdx="2" presStyleCnt="4" custScaleX="104619" custScaleY="104876">
        <dgm:presLayoutVars>
          <dgm:chMax val="1"/>
          <dgm:bulletEnabled val="1"/>
        </dgm:presLayoutVars>
      </dgm:prSet>
      <dgm:spPr/>
      <dgm:t>
        <a:bodyPr/>
        <a:lstStyle/>
        <a:p>
          <a:endParaRPr lang="en-US"/>
        </a:p>
      </dgm:t>
    </dgm:pt>
    <dgm:pt modelId="{CBFA5AE6-26FA-48FC-8D08-D937FC1C42C4}" type="pres">
      <dgm:prSet presAssocID="{A1B0856A-A985-4626-86F2-53F479AB537D}" presName="quadrant4" presStyleLbl="node1" presStyleIdx="3" presStyleCnt="4">
        <dgm:presLayoutVars>
          <dgm:chMax val="1"/>
          <dgm:bulletEnabled val="1"/>
        </dgm:presLayoutVars>
      </dgm:prSet>
      <dgm:spPr/>
      <dgm:t>
        <a:bodyPr/>
        <a:lstStyle/>
        <a:p>
          <a:endParaRPr lang="en-US"/>
        </a:p>
      </dgm:t>
    </dgm:pt>
    <dgm:pt modelId="{C2EB119A-F899-4692-9746-D04A94DFA8A2}" type="pres">
      <dgm:prSet presAssocID="{A1B0856A-A985-4626-86F2-53F479AB537D}" presName="quadrantPlaceholder" presStyleCnt="0"/>
      <dgm:spPr/>
    </dgm:pt>
    <dgm:pt modelId="{05647030-A8EB-48DB-A700-2EE12CBD094D}" type="pres">
      <dgm:prSet presAssocID="{A1B0856A-A985-4626-86F2-53F479AB537D}" presName="center1" presStyleLbl="fgShp" presStyleIdx="0" presStyleCnt="2"/>
      <dgm:spPr/>
    </dgm:pt>
    <dgm:pt modelId="{0995FE36-2604-4183-AE3F-5127DA463353}" type="pres">
      <dgm:prSet presAssocID="{A1B0856A-A985-4626-86F2-53F479AB537D}" presName="center2" presStyleLbl="fgShp" presStyleIdx="1" presStyleCnt="2"/>
      <dgm:spPr/>
    </dgm:pt>
  </dgm:ptLst>
  <dgm:cxnLst>
    <dgm:cxn modelId="{6413DAFC-1564-4992-9470-E3AE8AB3A8E2}" type="presOf" srcId="{9596949C-6E80-49B2-8E0A-C53468EDFFFC}" destId="{A9D9E15D-FA00-4678-959E-B04F7A125BDA}" srcOrd="0" destOrd="0" presId="urn:microsoft.com/office/officeart/2005/8/layout/cycle4"/>
    <dgm:cxn modelId="{C710C6D8-7DE8-4E55-8959-6F6FFD82949B}" srcId="{59B5B49A-7254-4ABD-869C-AB533B99D77C}" destId="{5D89C62A-D270-46B1-91DD-8304A689DB99}" srcOrd="0" destOrd="0" parTransId="{8CA18357-C305-4F78-962B-FAE16C5285CA}" sibTransId="{4827306F-BEEB-4C46-BC08-1C2BC9B70F8D}"/>
    <dgm:cxn modelId="{45C8B22A-E6A3-4DE8-9342-11A94D71969A}" type="presOf" srcId="{4325B22B-CF4E-4092-B8F1-DAED9A79ACA6}" destId="{D1E4C2E0-22F8-4A28-8215-B12D1DFED34C}" srcOrd="0" destOrd="0" presId="urn:microsoft.com/office/officeart/2005/8/layout/cycle4"/>
    <dgm:cxn modelId="{CA95C572-2322-495D-B31F-52AB25F892C2}" type="presOf" srcId="{5D89C62A-D270-46B1-91DD-8304A689DB99}" destId="{181587D0-ED07-4A3A-B1AB-E9B0C44BCDEE}" srcOrd="1" destOrd="0" presId="urn:microsoft.com/office/officeart/2005/8/layout/cycle4"/>
    <dgm:cxn modelId="{449E97FC-B60D-4E14-956B-0D8D6A851FAA}" type="presOf" srcId="{4C7FACB3-FA07-4D78-BFE7-68DFD3F0040C}" destId="{CBFA5AE6-26FA-48FC-8D08-D937FC1C42C4}" srcOrd="0" destOrd="0" presId="urn:microsoft.com/office/officeart/2005/8/layout/cycle4"/>
    <dgm:cxn modelId="{C75DD653-ECC6-4FD5-BC99-6CA9B197FD4B}" type="presOf" srcId="{5D89C62A-D270-46B1-91DD-8304A689DB99}" destId="{6E01033C-2F5D-4601-AF6E-FD44E6C0E52A}" srcOrd="0" destOrd="0" presId="urn:microsoft.com/office/officeart/2005/8/layout/cycle4"/>
    <dgm:cxn modelId="{894F8713-DDAB-4072-91C3-F6452A4A2983}" type="presOf" srcId="{9596949C-6E80-49B2-8E0A-C53468EDFFFC}" destId="{BB8CAC52-E492-4110-B35B-1348055702DD}" srcOrd="1" destOrd="0" presId="urn:microsoft.com/office/officeart/2005/8/layout/cycle4"/>
    <dgm:cxn modelId="{C8758C9A-0E86-431F-B9E9-39BF96A17F15}" srcId="{A1B0856A-A985-4626-86F2-53F479AB537D}" destId="{4C7FACB3-FA07-4D78-BFE7-68DFD3F0040C}" srcOrd="3" destOrd="0" parTransId="{5AE170F8-2F4A-4B5C-A195-3542326A60BF}" sibTransId="{6DA6DFC8-131A-43BB-907A-30C1FAE1EE63}"/>
    <dgm:cxn modelId="{186B5079-0FED-42B4-99AB-A091AD340237}" srcId="{4325B22B-CF4E-4092-B8F1-DAED9A79ACA6}" destId="{9596949C-6E80-49B2-8E0A-C53468EDFFFC}" srcOrd="0" destOrd="0" parTransId="{2D03EE95-9A2F-4D53-A34F-592BF1BAA130}" sibTransId="{165F7FEA-2136-4A1B-A45D-07A6161AD2D6}"/>
    <dgm:cxn modelId="{7F2FA5BB-2D61-40C9-BAAE-760866C405A9}" srcId="{A1B0856A-A985-4626-86F2-53F479AB537D}" destId="{4325B22B-CF4E-4092-B8F1-DAED9A79ACA6}" srcOrd="2" destOrd="0" parTransId="{DDA13E34-F36D-4654-AD94-E69A4505097D}" sibTransId="{D7781C9E-1CE3-496B-8D13-ECB58909CF32}"/>
    <dgm:cxn modelId="{F0BC1CA8-4118-4605-BAF7-A4D80BAC3386}" type="presOf" srcId="{6F7062E2-9EBD-4185-9901-6A81F3E2D95A}" destId="{CDBA0B43-E7BE-4A93-822C-70C87170643F}" srcOrd="0" destOrd="0" presId="urn:microsoft.com/office/officeart/2005/8/layout/cycle4"/>
    <dgm:cxn modelId="{9DEA2EAA-3E78-4202-913A-80D6C485A981}" type="presOf" srcId="{0BF00A6D-F411-4EBD-8F3C-E1E481812FDD}" destId="{8E7A1C88-1A40-42EC-9061-D3815BC9F599}" srcOrd="0" destOrd="0" presId="urn:microsoft.com/office/officeart/2005/8/layout/cycle4"/>
    <dgm:cxn modelId="{CA95A50D-71F9-43CB-9025-CA9206E1184B}" type="presOf" srcId="{3FB19C06-9F62-4900-8D43-55615507ABD7}" destId="{696323AD-0689-401F-866A-1632974C5D63}" srcOrd="0" destOrd="0" presId="urn:microsoft.com/office/officeart/2005/8/layout/cycle4"/>
    <dgm:cxn modelId="{6D6AD663-6CE1-4B48-855B-B8BF5FBD1B99}" srcId="{3FB19C06-9F62-4900-8D43-55615507ABD7}" destId="{0BF00A6D-F411-4EBD-8F3C-E1E481812FDD}" srcOrd="0" destOrd="0" parTransId="{8F3D5572-AC80-4DB2-915B-37AD2315E008}" sibTransId="{A3DB7F48-364F-47A5-AB5F-D490FD090FD9}"/>
    <dgm:cxn modelId="{14EAC30F-2827-4352-888E-E91981CEB090}" srcId="{A1B0856A-A985-4626-86F2-53F479AB537D}" destId="{3FB19C06-9F62-4900-8D43-55615507ABD7}" srcOrd="1" destOrd="0" parTransId="{E78071EB-6B16-45D5-AAB1-923E13F6F1C5}" sibTransId="{DEB25340-8509-4362-80E0-7B42D9087754}"/>
    <dgm:cxn modelId="{29DDB4C1-4B43-4DD1-AA89-5885EB3A5001}" type="presOf" srcId="{0BF00A6D-F411-4EBD-8F3C-E1E481812FDD}" destId="{59CAF946-7268-49CF-9F5C-8793F0900224}" srcOrd="1" destOrd="0" presId="urn:microsoft.com/office/officeart/2005/8/layout/cycle4"/>
    <dgm:cxn modelId="{367CF84C-0804-4E1B-BC3E-FCB4B18E60A6}" type="presOf" srcId="{59B5B49A-7254-4ABD-869C-AB533B99D77C}" destId="{DC2EAC13-1B5B-4356-B352-BCB2DD63CE19}" srcOrd="0" destOrd="0" presId="urn:microsoft.com/office/officeart/2005/8/layout/cycle4"/>
    <dgm:cxn modelId="{F9EDC61B-8A1B-4A20-80C3-FF55E2E13D59}" type="presOf" srcId="{A1B0856A-A985-4626-86F2-53F479AB537D}" destId="{EA67012A-9725-475F-9F3A-283B98BA8538}" srcOrd="0" destOrd="0" presId="urn:microsoft.com/office/officeart/2005/8/layout/cycle4"/>
    <dgm:cxn modelId="{1D7DB93E-54F5-42D2-988B-A5EAD906C218}" srcId="{A1B0856A-A985-4626-86F2-53F479AB537D}" destId="{59B5B49A-7254-4ABD-869C-AB533B99D77C}" srcOrd="0" destOrd="0" parTransId="{60471487-29B9-46F3-BB15-04BC32F46C8C}" sibTransId="{77184F9E-DF59-434A-B31A-533DD000AF8D}"/>
    <dgm:cxn modelId="{12393ABC-0122-4E36-A87B-48D2AAA1869B}" srcId="{4C7FACB3-FA07-4D78-BFE7-68DFD3F0040C}" destId="{6F7062E2-9EBD-4185-9901-6A81F3E2D95A}" srcOrd="0" destOrd="0" parTransId="{2B462664-DCE3-4C78-A100-FF0DE90A8655}" sibTransId="{2B778857-8E5C-4D21-ABC1-1F8C806C6CC8}"/>
    <dgm:cxn modelId="{75E076AA-7E7C-4DA7-9157-8FFCF38B017E}" type="presOf" srcId="{6F7062E2-9EBD-4185-9901-6A81F3E2D95A}" destId="{0BD33569-4B34-4EFA-82B6-16812032DB9E}" srcOrd="1" destOrd="0" presId="urn:microsoft.com/office/officeart/2005/8/layout/cycle4"/>
    <dgm:cxn modelId="{89432136-26B8-40B2-BE66-A03B9B351D6E}" type="presParOf" srcId="{EA67012A-9725-475F-9F3A-283B98BA8538}" destId="{CC4B407E-CC94-4EC4-B98C-5A262E69F4EF}" srcOrd="0" destOrd="0" presId="urn:microsoft.com/office/officeart/2005/8/layout/cycle4"/>
    <dgm:cxn modelId="{747E15E3-0BAF-4194-92B9-74B7AED7E11D}" type="presParOf" srcId="{CC4B407E-CC94-4EC4-B98C-5A262E69F4EF}" destId="{588A5869-7303-4E74-8BFC-DB5512025D24}" srcOrd="0" destOrd="0" presId="urn:microsoft.com/office/officeart/2005/8/layout/cycle4"/>
    <dgm:cxn modelId="{6AC5B814-F3CB-4221-A052-8E8AB649BD5A}" type="presParOf" srcId="{588A5869-7303-4E74-8BFC-DB5512025D24}" destId="{6E01033C-2F5D-4601-AF6E-FD44E6C0E52A}" srcOrd="0" destOrd="0" presId="urn:microsoft.com/office/officeart/2005/8/layout/cycle4"/>
    <dgm:cxn modelId="{B6AA3DDA-ADA3-456F-B0D7-B791692C9A2F}" type="presParOf" srcId="{588A5869-7303-4E74-8BFC-DB5512025D24}" destId="{181587D0-ED07-4A3A-B1AB-E9B0C44BCDEE}" srcOrd="1" destOrd="0" presId="urn:microsoft.com/office/officeart/2005/8/layout/cycle4"/>
    <dgm:cxn modelId="{4835E7B6-F0E6-4C58-AA18-7DC653FE9988}" type="presParOf" srcId="{CC4B407E-CC94-4EC4-B98C-5A262E69F4EF}" destId="{72D6223E-71C1-4166-9948-5A21737E07AF}" srcOrd="1" destOrd="0" presId="urn:microsoft.com/office/officeart/2005/8/layout/cycle4"/>
    <dgm:cxn modelId="{E76AA4B3-DEFE-4BCA-948E-DE442F637778}" type="presParOf" srcId="{72D6223E-71C1-4166-9948-5A21737E07AF}" destId="{8E7A1C88-1A40-42EC-9061-D3815BC9F599}" srcOrd="0" destOrd="0" presId="urn:microsoft.com/office/officeart/2005/8/layout/cycle4"/>
    <dgm:cxn modelId="{AB36E7B1-AA8D-40CA-9022-FD6B3876F02E}" type="presParOf" srcId="{72D6223E-71C1-4166-9948-5A21737E07AF}" destId="{59CAF946-7268-49CF-9F5C-8793F0900224}" srcOrd="1" destOrd="0" presId="urn:microsoft.com/office/officeart/2005/8/layout/cycle4"/>
    <dgm:cxn modelId="{8CFBAC72-C9D8-4052-A1A2-5DAA4A3BFAC7}" type="presParOf" srcId="{CC4B407E-CC94-4EC4-B98C-5A262E69F4EF}" destId="{74D46485-5CA0-4B92-B306-A9ADC28A750B}" srcOrd="2" destOrd="0" presId="urn:microsoft.com/office/officeart/2005/8/layout/cycle4"/>
    <dgm:cxn modelId="{A4E10831-F6A1-45F0-90EF-361E4A9876E2}" type="presParOf" srcId="{74D46485-5CA0-4B92-B306-A9ADC28A750B}" destId="{A9D9E15D-FA00-4678-959E-B04F7A125BDA}" srcOrd="0" destOrd="0" presId="urn:microsoft.com/office/officeart/2005/8/layout/cycle4"/>
    <dgm:cxn modelId="{66A41932-CB53-48CF-B5A8-582B9F55E30F}" type="presParOf" srcId="{74D46485-5CA0-4B92-B306-A9ADC28A750B}" destId="{BB8CAC52-E492-4110-B35B-1348055702DD}" srcOrd="1" destOrd="0" presId="urn:microsoft.com/office/officeart/2005/8/layout/cycle4"/>
    <dgm:cxn modelId="{CE7E089F-5972-4622-9DD2-655FD8DBAD22}" type="presParOf" srcId="{CC4B407E-CC94-4EC4-B98C-5A262E69F4EF}" destId="{6B026929-3377-4426-BF69-F5755AC9867E}" srcOrd="3" destOrd="0" presId="urn:microsoft.com/office/officeart/2005/8/layout/cycle4"/>
    <dgm:cxn modelId="{05C1C118-AE92-439D-A058-EF1A7B873DEB}" type="presParOf" srcId="{6B026929-3377-4426-BF69-F5755AC9867E}" destId="{CDBA0B43-E7BE-4A93-822C-70C87170643F}" srcOrd="0" destOrd="0" presId="urn:microsoft.com/office/officeart/2005/8/layout/cycle4"/>
    <dgm:cxn modelId="{59861D8D-768E-49B8-A740-89208DD0A931}" type="presParOf" srcId="{6B026929-3377-4426-BF69-F5755AC9867E}" destId="{0BD33569-4B34-4EFA-82B6-16812032DB9E}" srcOrd="1" destOrd="0" presId="urn:microsoft.com/office/officeart/2005/8/layout/cycle4"/>
    <dgm:cxn modelId="{AB0C054C-5354-495E-9F97-D4AB39A5092F}" type="presParOf" srcId="{CC4B407E-CC94-4EC4-B98C-5A262E69F4EF}" destId="{7CB9892A-2ABF-4F43-932C-D507658FADCC}" srcOrd="4" destOrd="0" presId="urn:microsoft.com/office/officeart/2005/8/layout/cycle4"/>
    <dgm:cxn modelId="{6CD78FFF-3E9E-432B-8647-3737CAF08C09}" type="presParOf" srcId="{EA67012A-9725-475F-9F3A-283B98BA8538}" destId="{ED3C977E-F327-40E9-90BF-B86096E4C74D}" srcOrd="1" destOrd="0" presId="urn:microsoft.com/office/officeart/2005/8/layout/cycle4"/>
    <dgm:cxn modelId="{57E7C00E-02C7-4F80-8370-38C13F5BC1EE}" type="presParOf" srcId="{ED3C977E-F327-40E9-90BF-B86096E4C74D}" destId="{DC2EAC13-1B5B-4356-B352-BCB2DD63CE19}" srcOrd="0" destOrd="0" presId="urn:microsoft.com/office/officeart/2005/8/layout/cycle4"/>
    <dgm:cxn modelId="{8ECAC1CE-E1E9-499C-BE8A-469E92E86E96}" type="presParOf" srcId="{ED3C977E-F327-40E9-90BF-B86096E4C74D}" destId="{696323AD-0689-401F-866A-1632974C5D63}" srcOrd="1" destOrd="0" presId="urn:microsoft.com/office/officeart/2005/8/layout/cycle4"/>
    <dgm:cxn modelId="{10BE60B5-139E-46EA-BE41-59C19E79B05F}" type="presParOf" srcId="{ED3C977E-F327-40E9-90BF-B86096E4C74D}" destId="{D1E4C2E0-22F8-4A28-8215-B12D1DFED34C}" srcOrd="2" destOrd="0" presId="urn:microsoft.com/office/officeart/2005/8/layout/cycle4"/>
    <dgm:cxn modelId="{3F617098-0850-4427-96B5-5FC04D12B7EC}" type="presParOf" srcId="{ED3C977E-F327-40E9-90BF-B86096E4C74D}" destId="{CBFA5AE6-26FA-48FC-8D08-D937FC1C42C4}" srcOrd="3" destOrd="0" presId="urn:microsoft.com/office/officeart/2005/8/layout/cycle4"/>
    <dgm:cxn modelId="{5B4FB83A-5740-4F13-9EE2-C8780A06F711}" type="presParOf" srcId="{ED3C977E-F327-40E9-90BF-B86096E4C74D}" destId="{C2EB119A-F899-4692-9746-D04A94DFA8A2}" srcOrd="4" destOrd="0" presId="urn:microsoft.com/office/officeart/2005/8/layout/cycle4"/>
    <dgm:cxn modelId="{1BD7995E-4CF1-40EF-9245-4DCC92F615E3}" type="presParOf" srcId="{EA67012A-9725-475F-9F3A-283B98BA8538}" destId="{05647030-A8EB-48DB-A700-2EE12CBD094D}" srcOrd="2" destOrd="0" presId="urn:microsoft.com/office/officeart/2005/8/layout/cycle4"/>
    <dgm:cxn modelId="{508FC1EB-8DD6-4267-8AFE-5221470F6A64}" type="presParOf" srcId="{EA67012A-9725-475F-9F3A-283B98BA8538}" destId="{0995FE36-2604-4183-AE3F-5127DA463353}"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D9E15D-FA00-4678-959E-B04F7A125BDA}">
      <dsp:nvSpPr>
        <dsp:cNvPr id="0" name=""/>
        <dsp:cNvSpPr/>
      </dsp:nvSpPr>
      <dsp:spPr>
        <a:xfrm>
          <a:off x="4349470" y="2109342"/>
          <a:ext cx="1532375" cy="992632"/>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6901260"/>
              <a:satOff val="30573"/>
              <a:lumOff val="-1124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57150" lvl="1" indent="-57150" algn="l" defTabSz="488950">
            <a:lnSpc>
              <a:spcPct val="90000"/>
            </a:lnSpc>
            <a:spcBef>
              <a:spcPct val="0"/>
            </a:spcBef>
            <a:spcAft>
              <a:spcPct val="15000"/>
            </a:spcAft>
            <a:buChar char="••"/>
          </a:pPr>
          <a:r>
            <a:rPr lang="en-US" sz="1100" kern="1200" dirty="0"/>
            <a:t>High Profits</a:t>
          </a:r>
          <a:endParaRPr lang="x-none" sz="1100" kern="1200" dirty="0"/>
        </a:p>
      </dsp:txBody>
      <dsp:txXfrm>
        <a:off x="4830988" y="2379306"/>
        <a:ext cx="1029052" cy="700864"/>
      </dsp:txXfrm>
    </dsp:sp>
    <dsp:sp modelId="{CDBA0B43-E7BE-4A93-822C-70C87170643F}">
      <dsp:nvSpPr>
        <dsp:cNvPr id="0" name=""/>
        <dsp:cNvSpPr/>
      </dsp:nvSpPr>
      <dsp:spPr>
        <a:xfrm>
          <a:off x="1849278" y="2109342"/>
          <a:ext cx="1532375" cy="992632"/>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10351890"/>
              <a:satOff val="45859"/>
              <a:lumOff val="-1686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57150" lvl="1" indent="-57150" algn="l" defTabSz="488950">
            <a:lnSpc>
              <a:spcPct val="90000"/>
            </a:lnSpc>
            <a:spcBef>
              <a:spcPct val="0"/>
            </a:spcBef>
            <a:spcAft>
              <a:spcPct val="15000"/>
            </a:spcAft>
            <a:buChar char="••"/>
          </a:pPr>
          <a:r>
            <a:rPr lang="en-US" sz="1100" kern="1200" dirty="0"/>
            <a:t>Inspired Workforce</a:t>
          </a:r>
          <a:endParaRPr lang="x-none" sz="1100" kern="1200" dirty="0"/>
        </a:p>
      </dsp:txBody>
      <dsp:txXfrm>
        <a:off x="1871083" y="2379306"/>
        <a:ext cx="1029052" cy="700864"/>
      </dsp:txXfrm>
    </dsp:sp>
    <dsp:sp modelId="{8E7A1C88-1A40-42EC-9061-D3815BC9F599}">
      <dsp:nvSpPr>
        <dsp:cNvPr id="0" name=""/>
        <dsp:cNvSpPr/>
      </dsp:nvSpPr>
      <dsp:spPr>
        <a:xfrm>
          <a:off x="4349470" y="0"/>
          <a:ext cx="1532375" cy="992632"/>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3450630"/>
              <a:satOff val="15286"/>
              <a:lumOff val="-562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57150" lvl="1" indent="-57150" algn="l" defTabSz="488950">
            <a:lnSpc>
              <a:spcPct val="90000"/>
            </a:lnSpc>
            <a:spcBef>
              <a:spcPct val="0"/>
            </a:spcBef>
            <a:spcAft>
              <a:spcPct val="15000"/>
            </a:spcAft>
            <a:buChar char="••"/>
          </a:pPr>
          <a:r>
            <a:rPr lang="en-US" sz="1100" kern="1200" dirty="0"/>
            <a:t>Increased Production</a:t>
          </a:r>
          <a:endParaRPr lang="x-none" sz="1100" kern="1200" dirty="0"/>
        </a:p>
      </dsp:txBody>
      <dsp:txXfrm>
        <a:off x="4830988" y="21805"/>
        <a:ext cx="1029052" cy="700864"/>
      </dsp:txXfrm>
    </dsp:sp>
    <dsp:sp modelId="{6E01033C-2F5D-4601-AF6E-FD44E6C0E52A}">
      <dsp:nvSpPr>
        <dsp:cNvPr id="0" name=""/>
        <dsp:cNvSpPr/>
      </dsp:nvSpPr>
      <dsp:spPr>
        <a:xfrm>
          <a:off x="1849278" y="0"/>
          <a:ext cx="1532375" cy="992632"/>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57150" lvl="1" indent="-57150" algn="l" defTabSz="488950">
            <a:lnSpc>
              <a:spcPct val="90000"/>
            </a:lnSpc>
            <a:spcBef>
              <a:spcPct val="0"/>
            </a:spcBef>
            <a:spcAft>
              <a:spcPct val="15000"/>
            </a:spcAft>
            <a:buChar char="••"/>
          </a:pPr>
          <a:r>
            <a:rPr lang="en-US" sz="1100" kern="1200" dirty="0"/>
            <a:t>Commitment</a:t>
          </a:r>
          <a:endParaRPr lang="x-none" sz="1100" kern="1200" dirty="0"/>
        </a:p>
      </dsp:txBody>
      <dsp:txXfrm>
        <a:off x="1871083" y="21805"/>
        <a:ext cx="1029052" cy="700864"/>
      </dsp:txXfrm>
    </dsp:sp>
    <dsp:sp modelId="{DC2EAC13-1B5B-4356-B352-BCB2DD63CE19}">
      <dsp:nvSpPr>
        <dsp:cNvPr id="0" name=""/>
        <dsp:cNvSpPr/>
      </dsp:nvSpPr>
      <dsp:spPr>
        <a:xfrm>
          <a:off x="2491387" y="176812"/>
          <a:ext cx="1343155" cy="1343155"/>
        </a:xfrm>
        <a:prstGeom prst="pieWedg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en-US" sz="1000" kern="1200" dirty="0"/>
            <a:t>Compensation</a:t>
          </a:r>
          <a:endParaRPr lang="x-none" sz="1000" kern="1200" dirty="0"/>
        </a:p>
      </dsp:txBody>
      <dsp:txXfrm>
        <a:off x="2884788" y="570213"/>
        <a:ext cx="949754" cy="949754"/>
      </dsp:txXfrm>
    </dsp:sp>
    <dsp:sp modelId="{696323AD-0689-401F-866A-1632974C5D63}">
      <dsp:nvSpPr>
        <dsp:cNvPr id="0" name=""/>
        <dsp:cNvSpPr/>
      </dsp:nvSpPr>
      <dsp:spPr>
        <a:xfrm rot="5400000">
          <a:off x="3896582" y="176812"/>
          <a:ext cx="1343155" cy="1343155"/>
        </a:xfrm>
        <a:prstGeom prst="pieWedge">
          <a:avLst/>
        </a:prstGeom>
        <a:solidFill>
          <a:schemeClr val="accent2">
            <a:hueOff val="-3450630"/>
            <a:satOff val="15286"/>
            <a:lumOff val="-5621"/>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en-US" sz="1000" kern="1200" dirty="0"/>
            <a:t>Well-being</a:t>
          </a:r>
          <a:endParaRPr lang="x-none" sz="1000" kern="1200" dirty="0"/>
        </a:p>
      </dsp:txBody>
      <dsp:txXfrm rot="-5400000">
        <a:off x="3896582" y="570213"/>
        <a:ext cx="949754" cy="949754"/>
      </dsp:txXfrm>
    </dsp:sp>
    <dsp:sp modelId="{D1E4C2E0-22F8-4A28-8215-B12D1DFED34C}">
      <dsp:nvSpPr>
        <dsp:cNvPr id="0" name=""/>
        <dsp:cNvSpPr/>
      </dsp:nvSpPr>
      <dsp:spPr>
        <a:xfrm rot="10800000">
          <a:off x="3865562" y="1549261"/>
          <a:ext cx="1405195" cy="1408647"/>
        </a:xfrm>
        <a:prstGeom prst="pieWedge">
          <a:avLst/>
        </a:prstGeom>
        <a:solidFill>
          <a:schemeClr val="accent2">
            <a:hueOff val="-6901260"/>
            <a:satOff val="30573"/>
            <a:lumOff val="-1124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en-US" sz="1000" kern="1200" dirty="0"/>
            <a:t>Benefits</a:t>
          </a:r>
          <a:endParaRPr lang="x-none" sz="1000" kern="1200" dirty="0"/>
        </a:p>
      </dsp:txBody>
      <dsp:txXfrm rot="10800000">
        <a:off x="3865562" y="1549261"/>
        <a:ext cx="993623" cy="996064"/>
      </dsp:txXfrm>
    </dsp:sp>
    <dsp:sp modelId="{CBFA5AE6-26FA-48FC-8D08-D937FC1C42C4}">
      <dsp:nvSpPr>
        <dsp:cNvPr id="0" name=""/>
        <dsp:cNvSpPr/>
      </dsp:nvSpPr>
      <dsp:spPr>
        <a:xfrm rot="16200000">
          <a:off x="2491387" y="1582007"/>
          <a:ext cx="1343155" cy="1343155"/>
        </a:xfrm>
        <a:prstGeom prst="pieWedge">
          <a:avLst/>
        </a:prstGeom>
        <a:solidFill>
          <a:schemeClr val="accent2">
            <a:hueOff val="-10351890"/>
            <a:satOff val="45859"/>
            <a:lumOff val="-1686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en-US" sz="1000" kern="1200" dirty="0"/>
            <a:t>Development</a:t>
          </a:r>
          <a:endParaRPr lang="x-none" sz="1000" kern="1200" dirty="0"/>
        </a:p>
      </dsp:txBody>
      <dsp:txXfrm rot="5400000">
        <a:off x="2884788" y="1582007"/>
        <a:ext cx="949754" cy="949754"/>
      </dsp:txXfrm>
    </dsp:sp>
    <dsp:sp modelId="{05647030-A8EB-48DB-A700-2EE12CBD094D}">
      <dsp:nvSpPr>
        <dsp:cNvPr id="0" name=""/>
        <dsp:cNvSpPr/>
      </dsp:nvSpPr>
      <dsp:spPr>
        <a:xfrm>
          <a:off x="3633689" y="1271809"/>
          <a:ext cx="463745" cy="403256"/>
        </a:xfrm>
        <a:prstGeom prst="circularArrow">
          <a:avLst/>
        </a:prstGeom>
        <a:solidFill>
          <a:schemeClr val="accent2">
            <a:tint val="4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995FE36-2604-4183-AE3F-5127DA463353}">
      <dsp:nvSpPr>
        <dsp:cNvPr id="0" name=""/>
        <dsp:cNvSpPr/>
      </dsp:nvSpPr>
      <dsp:spPr>
        <a:xfrm rot="10800000">
          <a:off x="3633689" y="1426908"/>
          <a:ext cx="463745" cy="403256"/>
        </a:xfrm>
        <a:prstGeom prst="circularArrow">
          <a:avLst/>
        </a:prstGeom>
        <a:solidFill>
          <a:schemeClr val="accent2">
            <a:tint val="4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A4F087-F978-40C3-B0C3-0F381E0B7342}" type="datetimeFigureOut">
              <a:rPr lang="x-none" smtClean="0"/>
              <a:t>10/30/2020</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CCFF4C-7A91-4B30-A231-DBDA9835D8E8}" type="slidenum">
              <a:rPr lang="x-none" smtClean="0"/>
              <a:t>‹#›</a:t>
            </a:fld>
            <a:endParaRPr lang="x-none"/>
          </a:p>
        </p:txBody>
      </p:sp>
    </p:spTree>
    <p:extLst>
      <p:ext uri="{BB962C8B-B14F-4D97-AF65-F5344CB8AC3E}">
        <p14:creationId xmlns:p14="http://schemas.microsoft.com/office/powerpoint/2010/main" val="38031276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improve the productivity of the workers and the general benefits of an organization, the managers seek for ways of motivating their workforce. The company needs to generate a proper plan that entails the kind or reward and what exactly should be rewarded. </a:t>
            </a:r>
            <a:endParaRPr lang="x-none" dirty="0"/>
          </a:p>
        </p:txBody>
      </p:sp>
      <p:sp>
        <p:nvSpPr>
          <p:cNvPr id="4" name="Slide Number Placeholder 3"/>
          <p:cNvSpPr>
            <a:spLocks noGrp="1"/>
          </p:cNvSpPr>
          <p:nvPr>
            <p:ph type="sldNum" sz="quarter" idx="5"/>
          </p:nvPr>
        </p:nvSpPr>
        <p:spPr/>
        <p:txBody>
          <a:bodyPr/>
          <a:lstStyle/>
          <a:p>
            <a:fld id="{80CCFF4C-7A91-4B30-A231-DBDA9835D8E8}" type="slidenum">
              <a:rPr lang="x-none" smtClean="0"/>
              <a:t>2</a:t>
            </a:fld>
            <a:endParaRPr lang="x-none"/>
          </a:p>
        </p:txBody>
      </p:sp>
    </p:spTree>
    <p:extLst>
      <p:ext uri="{BB962C8B-B14F-4D97-AF65-F5344CB8AC3E}">
        <p14:creationId xmlns:p14="http://schemas.microsoft.com/office/powerpoint/2010/main" val="296242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classic rewards model consists of the well-being of the workers, their development, giving them benefits and compensating them. The rewards model results into a committed workforce, increased production, high profits and inspired workers.</a:t>
            </a:r>
            <a:endParaRPr lang="x-none" dirty="0"/>
          </a:p>
        </p:txBody>
      </p:sp>
      <p:sp>
        <p:nvSpPr>
          <p:cNvPr id="4" name="Slide Number Placeholder 3"/>
          <p:cNvSpPr>
            <a:spLocks noGrp="1"/>
          </p:cNvSpPr>
          <p:nvPr>
            <p:ph type="sldNum" sz="quarter" idx="5"/>
          </p:nvPr>
        </p:nvSpPr>
        <p:spPr/>
        <p:txBody>
          <a:bodyPr/>
          <a:lstStyle/>
          <a:p>
            <a:fld id="{80CCFF4C-7A91-4B30-A231-DBDA9835D8E8}" type="slidenum">
              <a:rPr lang="x-none" smtClean="0"/>
              <a:t>3</a:t>
            </a:fld>
            <a:endParaRPr lang="x-none"/>
          </a:p>
        </p:txBody>
      </p:sp>
    </p:spTree>
    <p:extLst>
      <p:ext uri="{BB962C8B-B14F-4D97-AF65-F5344CB8AC3E}">
        <p14:creationId xmlns:p14="http://schemas.microsoft.com/office/powerpoint/2010/main" val="26628775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Organizations ensure that their workers are of good healthy and secure at the job place. The outstanding workers are always recognized. A good organization should offer opportunities for development. </a:t>
            </a:r>
            <a:endParaRPr lang="x-none" dirty="0"/>
          </a:p>
        </p:txBody>
      </p:sp>
      <p:sp>
        <p:nvSpPr>
          <p:cNvPr id="4" name="Slide Number Placeholder 3"/>
          <p:cNvSpPr>
            <a:spLocks noGrp="1"/>
          </p:cNvSpPr>
          <p:nvPr>
            <p:ph type="sldNum" sz="quarter" idx="5"/>
          </p:nvPr>
        </p:nvSpPr>
        <p:spPr/>
        <p:txBody>
          <a:bodyPr/>
          <a:lstStyle/>
          <a:p>
            <a:fld id="{80CCFF4C-7A91-4B30-A231-DBDA9835D8E8}" type="slidenum">
              <a:rPr lang="x-none" smtClean="0"/>
              <a:t>4</a:t>
            </a:fld>
            <a:endParaRPr lang="x-none"/>
          </a:p>
        </p:txBody>
      </p:sp>
    </p:spTree>
    <p:extLst>
      <p:ext uri="{BB962C8B-B14F-4D97-AF65-F5344CB8AC3E}">
        <p14:creationId xmlns:p14="http://schemas.microsoft.com/office/powerpoint/2010/main" val="13630079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Apart from reduced financial expenses, the reward model results in motivated workers, high profits, increased production, and high levels of commitment.</a:t>
            </a:r>
            <a:endParaRPr lang="x-none" dirty="0"/>
          </a:p>
        </p:txBody>
      </p:sp>
      <p:sp>
        <p:nvSpPr>
          <p:cNvPr id="4" name="Slide Number Placeholder 3"/>
          <p:cNvSpPr>
            <a:spLocks noGrp="1"/>
          </p:cNvSpPr>
          <p:nvPr>
            <p:ph type="sldNum" sz="quarter" idx="5"/>
          </p:nvPr>
        </p:nvSpPr>
        <p:spPr/>
        <p:txBody>
          <a:bodyPr/>
          <a:lstStyle/>
          <a:p>
            <a:fld id="{80CCFF4C-7A91-4B30-A231-DBDA9835D8E8}" type="slidenum">
              <a:rPr lang="x-none" smtClean="0"/>
              <a:t>5</a:t>
            </a:fld>
            <a:endParaRPr lang="x-none"/>
          </a:p>
        </p:txBody>
      </p:sp>
    </p:spTree>
    <p:extLst>
      <p:ext uri="{BB962C8B-B14F-4D97-AF65-F5344CB8AC3E}">
        <p14:creationId xmlns:p14="http://schemas.microsoft.com/office/powerpoint/2010/main" val="1578959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Managers need to implement this model as it is easy to evaluate and implement, cheap, and can allow managers to measure the progress. </a:t>
            </a:r>
            <a:endParaRPr lang="x-none" dirty="0"/>
          </a:p>
        </p:txBody>
      </p:sp>
      <p:sp>
        <p:nvSpPr>
          <p:cNvPr id="4" name="Slide Number Placeholder 3"/>
          <p:cNvSpPr>
            <a:spLocks noGrp="1"/>
          </p:cNvSpPr>
          <p:nvPr>
            <p:ph type="sldNum" sz="quarter" idx="5"/>
          </p:nvPr>
        </p:nvSpPr>
        <p:spPr/>
        <p:txBody>
          <a:bodyPr/>
          <a:lstStyle/>
          <a:p>
            <a:fld id="{80CCFF4C-7A91-4B30-A231-DBDA9835D8E8}" type="slidenum">
              <a:rPr lang="x-none" smtClean="0"/>
              <a:t>6</a:t>
            </a:fld>
            <a:endParaRPr lang="x-none"/>
          </a:p>
        </p:txBody>
      </p:sp>
    </p:spTree>
    <p:extLst>
      <p:ext uri="{BB962C8B-B14F-4D97-AF65-F5344CB8AC3E}">
        <p14:creationId xmlns:p14="http://schemas.microsoft.com/office/powerpoint/2010/main" val="36333909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of the dimensions of an organization is necessary in the implementation process. The major aim of the changing strategy is to improve the operation of the organization. The two main participants in strategy development are the managers and the buy-in management. </a:t>
            </a:r>
            <a:endParaRPr lang="x-none" dirty="0"/>
          </a:p>
        </p:txBody>
      </p:sp>
      <p:sp>
        <p:nvSpPr>
          <p:cNvPr id="4" name="Slide Number Placeholder 3"/>
          <p:cNvSpPr>
            <a:spLocks noGrp="1"/>
          </p:cNvSpPr>
          <p:nvPr>
            <p:ph type="sldNum" sz="quarter" idx="5"/>
          </p:nvPr>
        </p:nvSpPr>
        <p:spPr/>
        <p:txBody>
          <a:bodyPr/>
          <a:lstStyle/>
          <a:p>
            <a:fld id="{80CCFF4C-7A91-4B30-A231-DBDA9835D8E8}" type="slidenum">
              <a:rPr lang="x-none" smtClean="0"/>
              <a:t>7</a:t>
            </a:fld>
            <a:endParaRPr lang="x-none"/>
          </a:p>
        </p:txBody>
      </p:sp>
    </p:spTree>
    <p:extLst>
      <p:ext uri="{BB962C8B-B14F-4D97-AF65-F5344CB8AC3E}">
        <p14:creationId xmlns:p14="http://schemas.microsoft.com/office/powerpoint/2010/main" val="27001000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four major steps of implementing the total rewards strategy. They include the assessment stage, design, execution, and evaluation. All the four processes are very crucial and the implementers need to be keen. </a:t>
            </a:r>
            <a:endParaRPr lang="x-none" dirty="0"/>
          </a:p>
        </p:txBody>
      </p:sp>
      <p:sp>
        <p:nvSpPr>
          <p:cNvPr id="4" name="Slide Number Placeholder 3"/>
          <p:cNvSpPr>
            <a:spLocks noGrp="1"/>
          </p:cNvSpPr>
          <p:nvPr>
            <p:ph type="sldNum" sz="quarter" idx="5"/>
          </p:nvPr>
        </p:nvSpPr>
        <p:spPr/>
        <p:txBody>
          <a:bodyPr/>
          <a:lstStyle/>
          <a:p>
            <a:fld id="{80CCFF4C-7A91-4B30-A231-DBDA9835D8E8}" type="slidenum">
              <a:rPr lang="x-none" smtClean="0"/>
              <a:t>8</a:t>
            </a:fld>
            <a:endParaRPr lang="x-none"/>
          </a:p>
        </p:txBody>
      </p:sp>
    </p:spTree>
    <p:extLst>
      <p:ext uri="{BB962C8B-B14F-4D97-AF65-F5344CB8AC3E}">
        <p14:creationId xmlns:p14="http://schemas.microsoft.com/office/powerpoint/2010/main" val="39135170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assessment process, being the first one, will decide whether the strategy will hold or will fall. The organizational culture and structure are the two major important contributors to the strategy that the organization will settle on.</a:t>
            </a:r>
            <a:endParaRPr lang="x-none" dirty="0"/>
          </a:p>
        </p:txBody>
      </p:sp>
      <p:sp>
        <p:nvSpPr>
          <p:cNvPr id="4" name="Slide Number Placeholder 3"/>
          <p:cNvSpPr>
            <a:spLocks noGrp="1"/>
          </p:cNvSpPr>
          <p:nvPr>
            <p:ph type="sldNum" sz="quarter" idx="5"/>
          </p:nvPr>
        </p:nvSpPr>
        <p:spPr/>
        <p:txBody>
          <a:bodyPr/>
          <a:lstStyle/>
          <a:p>
            <a:fld id="{80CCFF4C-7A91-4B30-A231-DBDA9835D8E8}" type="slidenum">
              <a:rPr lang="x-none" smtClean="0"/>
              <a:t>9</a:t>
            </a:fld>
            <a:endParaRPr lang="x-none"/>
          </a:p>
        </p:txBody>
      </p:sp>
    </p:spTree>
    <p:extLst>
      <p:ext uri="{BB962C8B-B14F-4D97-AF65-F5344CB8AC3E}">
        <p14:creationId xmlns:p14="http://schemas.microsoft.com/office/powerpoint/2010/main" val="8733082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at this step that the organization develops the specifications of the strategy. It matches the rewards to the goals besides considering their financial implications. The managers have to work hand in hand with the human resource managers to achieve the success. </a:t>
            </a:r>
            <a:endParaRPr lang="x-none" dirty="0"/>
          </a:p>
        </p:txBody>
      </p:sp>
      <p:sp>
        <p:nvSpPr>
          <p:cNvPr id="4" name="Slide Number Placeholder 3"/>
          <p:cNvSpPr>
            <a:spLocks noGrp="1"/>
          </p:cNvSpPr>
          <p:nvPr>
            <p:ph type="sldNum" sz="quarter" idx="5"/>
          </p:nvPr>
        </p:nvSpPr>
        <p:spPr/>
        <p:txBody>
          <a:bodyPr/>
          <a:lstStyle/>
          <a:p>
            <a:fld id="{80CCFF4C-7A91-4B30-A231-DBDA9835D8E8}" type="slidenum">
              <a:rPr lang="x-none" smtClean="0"/>
              <a:t>10</a:t>
            </a:fld>
            <a:endParaRPr lang="x-none"/>
          </a:p>
        </p:txBody>
      </p:sp>
    </p:spTree>
    <p:extLst>
      <p:ext uri="{BB962C8B-B14F-4D97-AF65-F5344CB8AC3E}">
        <p14:creationId xmlns:p14="http://schemas.microsoft.com/office/powerpoint/2010/main" val="23861224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any change to take place, planning is never enough. The managers have to turn the plans into action. Execution needs teamwork and the organization needs to include all its members. </a:t>
            </a:r>
            <a:endParaRPr lang="x-none" dirty="0"/>
          </a:p>
        </p:txBody>
      </p:sp>
      <p:sp>
        <p:nvSpPr>
          <p:cNvPr id="4" name="Slide Number Placeholder 3"/>
          <p:cNvSpPr>
            <a:spLocks noGrp="1"/>
          </p:cNvSpPr>
          <p:nvPr>
            <p:ph type="sldNum" sz="quarter" idx="5"/>
          </p:nvPr>
        </p:nvSpPr>
        <p:spPr/>
        <p:txBody>
          <a:bodyPr/>
          <a:lstStyle/>
          <a:p>
            <a:fld id="{80CCFF4C-7A91-4B30-A231-DBDA9835D8E8}" type="slidenum">
              <a:rPr lang="x-none" smtClean="0"/>
              <a:t>11</a:t>
            </a:fld>
            <a:endParaRPr lang="x-none"/>
          </a:p>
        </p:txBody>
      </p:sp>
    </p:spTree>
    <p:extLst>
      <p:ext uri="{BB962C8B-B14F-4D97-AF65-F5344CB8AC3E}">
        <p14:creationId xmlns:p14="http://schemas.microsoft.com/office/powerpoint/2010/main" val="22025988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organization needs to reflect on the strategies that it has implemented. It needs to identify the areas it did well and the gaps that needs to be bridged. The evaluation process gives insight for all these requirements. </a:t>
            </a:r>
            <a:endParaRPr lang="x-none" dirty="0"/>
          </a:p>
        </p:txBody>
      </p:sp>
      <p:sp>
        <p:nvSpPr>
          <p:cNvPr id="4" name="Slide Number Placeholder 3"/>
          <p:cNvSpPr>
            <a:spLocks noGrp="1"/>
          </p:cNvSpPr>
          <p:nvPr>
            <p:ph type="sldNum" sz="quarter" idx="5"/>
          </p:nvPr>
        </p:nvSpPr>
        <p:spPr/>
        <p:txBody>
          <a:bodyPr/>
          <a:lstStyle/>
          <a:p>
            <a:fld id="{80CCFF4C-7A91-4B30-A231-DBDA9835D8E8}" type="slidenum">
              <a:rPr lang="x-none" smtClean="0"/>
              <a:t>12</a:t>
            </a:fld>
            <a:endParaRPr lang="x-none"/>
          </a:p>
        </p:txBody>
      </p:sp>
    </p:spTree>
    <p:extLst>
      <p:ext uri="{BB962C8B-B14F-4D97-AF65-F5344CB8AC3E}">
        <p14:creationId xmlns:p14="http://schemas.microsoft.com/office/powerpoint/2010/main" val="38273627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10/30/2020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10/30/2020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10/30/2020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10/30/2020</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10/30/2020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10/30/2020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10/30/2020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10/30/2020</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10/30/2020</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10/30/2020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10/30/2020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10/30/2020</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CD28E4-BBE0-40DF-8344-6DD8F4E568FE}"/>
              </a:ext>
            </a:extLst>
          </p:cNvPr>
          <p:cNvSpPr>
            <a:spLocks noGrp="1"/>
          </p:cNvSpPr>
          <p:nvPr>
            <p:ph type="ctrTitle"/>
          </p:nvPr>
        </p:nvSpPr>
        <p:spPr>
          <a:xfrm>
            <a:off x="1600200" y="1783080"/>
            <a:ext cx="8991600" cy="1645920"/>
          </a:xfrm>
        </p:spPr>
        <p:txBody>
          <a:bodyPr/>
          <a:lstStyle/>
          <a:p>
            <a:r>
              <a:rPr lang="en-US" dirty="0"/>
              <a:t>Total REWARDS PLAN</a:t>
            </a:r>
            <a:endParaRPr lang="x-none" dirty="0"/>
          </a:p>
        </p:txBody>
      </p:sp>
      <p:sp>
        <p:nvSpPr>
          <p:cNvPr id="3" name="Subtitle 2">
            <a:extLst>
              <a:ext uri="{FF2B5EF4-FFF2-40B4-BE49-F238E27FC236}">
                <a16:creationId xmlns:a16="http://schemas.microsoft.com/office/drawing/2014/main" xmlns="" id="{53D64918-81CD-4D28-9DCC-8A7F09D46DD3}"/>
              </a:ext>
            </a:extLst>
          </p:cNvPr>
          <p:cNvSpPr>
            <a:spLocks noGrp="1"/>
          </p:cNvSpPr>
          <p:nvPr>
            <p:ph type="subTitle" idx="1"/>
          </p:nvPr>
        </p:nvSpPr>
        <p:spPr>
          <a:xfrm>
            <a:off x="2695194" y="3429001"/>
            <a:ext cx="6801612" cy="2932042"/>
          </a:xfrm>
        </p:spPr>
        <p:txBody>
          <a:bodyPr>
            <a:normAutofit/>
          </a:bodyPr>
          <a:lstStyle/>
          <a:p>
            <a:r>
              <a:rPr lang="en-US" dirty="0"/>
              <a:t>Name</a:t>
            </a:r>
          </a:p>
          <a:p>
            <a:r>
              <a:rPr lang="en-US" dirty="0"/>
              <a:t>Institution</a:t>
            </a:r>
          </a:p>
          <a:p>
            <a:r>
              <a:rPr lang="en-US" dirty="0"/>
              <a:t>Course</a:t>
            </a:r>
          </a:p>
          <a:p>
            <a:r>
              <a:rPr lang="en-US" dirty="0"/>
              <a:t>Professor’s Name</a:t>
            </a:r>
          </a:p>
          <a:p>
            <a:r>
              <a:rPr lang="en-US" dirty="0"/>
              <a:t>Date</a:t>
            </a:r>
            <a:endParaRPr lang="x-none" dirty="0"/>
          </a:p>
        </p:txBody>
      </p:sp>
    </p:spTree>
    <p:extLst>
      <p:ext uri="{BB962C8B-B14F-4D97-AF65-F5344CB8AC3E}">
        <p14:creationId xmlns:p14="http://schemas.microsoft.com/office/powerpoint/2010/main" val="20224229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EF8523-62F1-4715-8855-269761F377E1}"/>
              </a:ext>
            </a:extLst>
          </p:cNvPr>
          <p:cNvSpPr>
            <a:spLocks noGrp="1"/>
          </p:cNvSpPr>
          <p:nvPr>
            <p:ph type="title"/>
          </p:nvPr>
        </p:nvSpPr>
        <p:spPr/>
        <p:txBody>
          <a:bodyPr/>
          <a:lstStyle/>
          <a:p>
            <a:r>
              <a:rPr lang="en-US" dirty="0"/>
              <a:t>TOTAL REWARDS PLAN</a:t>
            </a:r>
            <a:endParaRPr lang="x-none" dirty="0"/>
          </a:p>
        </p:txBody>
      </p:sp>
      <p:sp>
        <p:nvSpPr>
          <p:cNvPr id="3" name="Content Placeholder 2">
            <a:extLst>
              <a:ext uri="{FF2B5EF4-FFF2-40B4-BE49-F238E27FC236}">
                <a16:creationId xmlns:a16="http://schemas.microsoft.com/office/drawing/2014/main" xmlns="" id="{AB5FC2EC-2C6D-4BF4-9770-41B69102A104}"/>
              </a:ext>
            </a:extLst>
          </p:cNvPr>
          <p:cNvSpPr>
            <a:spLocks noGrp="1"/>
          </p:cNvSpPr>
          <p:nvPr>
            <p:ph idx="1"/>
          </p:nvPr>
        </p:nvSpPr>
        <p:spPr/>
        <p:txBody>
          <a:bodyPr>
            <a:normAutofit/>
          </a:bodyPr>
          <a:lstStyle/>
          <a:p>
            <a:r>
              <a:rPr lang="en-US" dirty="0"/>
              <a:t>A total rewards plan involves a system that a business implements to provide beneficial, monetary and developmental rewards to workers who attain certain set targets. </a:t>
            </a:r>
          </a:p>
          <a:p>
            <a:r>
              <a:rPr lang="en-US" dirty="0"/>
              <a:t>In the strategy, the managers combine benefits and compensation with worker’s personal growth opportunities to create a motivated environment for working (</a:t>
            </a:r>
            <a:r>
              <a:rPr lang="en-US" sz="1800" dirty="0" err="1"/>
              <a:t>Weigl</a:t>
            </a:r>
            <a:r>
              <a:rPr lang="en-US" dirty="0"/>
              <a:t> et al., 2013)</a:t>
            </a:r>
            <a:r>
              <a:rPr lang="en-US" sz="1800" dirty="0"/>
              <a:t> </a:t>
            </a:r>
            <a:r>
              <a:rPr lang="en-US" dirty="0"/>
              <a:t>. </a:t>
            </a:r>
          </a:p>
          <a:p>
            <a:r>
              <a:rPr lang="en-US" dirty="0"/>
              <a:t>The rewards can come at the end of a short while like in a quarterly, semi-annually or annually basis depending on the type of the project and its time frame. Long term rewards involve a period of five years or more. </a:t>
            </a:r>
          </a:p>
        </p:txBody>
      </p:sp>
    </p:spTree>
    <p:extLst>
      <p:ext uri="{BB962C8B-B14F-4D97-AF65-F5344CB8AC3E}">
        <p14:creationId xmlns:p14="http://schemas.microsoft.com/office/powerpoint/2010/main" val="2941254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4F7417-C992-4A01-8FBB-A88EA6C1E74C}"/>
              </a:ext>
            </a:extLst>
          </p:cNvPr>
          <p:cNvSpPr>
            <a:spLocks noGrp="1"/>
          </p:cNvSpPr>
          <p:nvPr>
            <p:ph type="title"/>
          </p:nvPr>
        </p:nvSpPr>
        <p:spPr/>
        <p:txBody>
          <a:bodyPr/>
          <a:lstStyle/>
          <a:p>
            <a:r>
              <a:rPr lang="en-US" dirty="0"/>
              <a:t>TOTAL REWARDS MODEL- FLEXIBLE BENEFITS</a:t>
            </a:r>
            <a:endParaRPr lang="x-none" dirty="0"/>
          </a:p>
        </p:txBody>
      </p:sp>
      <p:graphicFrame>
        <p:nvGraphicFramePr>
          <p:cNvPr id="4" name="Content Placeholder 3">
            <a:extLst>
              <a:ext uri="{FF2B5EF4-FFF2-40B4-BE49-F238E27FC236}">
                <a16:creationId xmlns:a16="http://schemas.microsoft.com/office/drawing/2014/main" xmlns="" id="{B61CAE7B-1827-4B6C-AD25-EE8A28B89A8C}"/>
              </a:ext>
            </a:extLst>
          </p:cNvPr>
          <p:cNvGraphicFramePr>
            <a:graphicFrameLocks noGrp="1"/>
          </p:cNvGraphicFramePr>
          <p:nvPr>
            <p:ph idx="1"/>
            <p:extLst>
              <p:ext uri="{D42A27DB-BD31-4B8C-83A1-F6EECF244321}">
                <p14:modId xmlns:p14="http://schemas.microsoft.com/office/powerpoint/2010/main" val="2443758334"/>
              </p:ext>
            </p:extLst>
          </p:nvPr>
        </p:nvGraphicFramePr>
        <p:xfrm>
          <a:off x="2230438" y="2638425"/>
          <a:ext cx="7731125" cy="31019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442721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73E801-EC59-4D64-8392-182388CA8B7B}"/>
              </a:ext>
            </a:extLst>
          </p:cNvPr>
          <p:cNvSpPr>
            <a:spLocks noGrp="1"/>
          </p:cNvSpPr>
          <p:nvPr>
            <p:ph type="title"/>
          </p:nvPr>
        </p:nvSpPr>
        <p:spPr/>
        <p:txBody>
          <a:bodyPr/>
          <a:lstStyle/>
          <a:p>
            <a:r>
              <a:rPr lang="en-US" dirty="0"/>
              <a:t>Components of rewards model</a:t>
            </a:r>
            <a:endParaRPr lang="x-none" dirty="0"/>
          </a:p>
        </p:txBody>
      </p:sp>
      <p:sp>
        <p:nvSpPr>
          <p:cNvPr id="3" name="Content Placeholder 2">
            <a:extLst>
              <a:ext uri="{FF2B5EF4-FFF2-40B4-BE49-F238E27FC236}">
                <a16:creationId xmlns:a16="http://schemas.microsoft.com/office/drawing/2014/main" xmlns="" id="{A8321AEB-475E-479F-B3EC-E56573ED5667}"/>
              </a:ext>
            </a:extLst>
          </p:cNvPr>
          <p:cNvSpPr>
            <a:spLocks noGrp="1"/>
          </p:cNvSpPr>
          <p:nvPr>
            <p:ph idx="1"/>
          </p:nvPr>
        </p:nvSpPr>
        <p:spPr/>
        <p:txBody>
          <a:bodyPr/>
          <a:lstStyle/>
          <a:p>
            <a:r>
              <a:rPr lang="en-US" dirty="0"/>
              <a:t>According to </a:t>
            </a:r>
            <a:r>
              <a:rPr lang="en-US" sz="1800" dirty="0" err="1"/>
              <a:t>Weigl</a:t>
            </a:r>
            <a:r>
              <a:rPr lang="en-US" dirty="0"/>
              <a:t> et al., 2013, the Total Rewards Model has five major components that include:</a:t>
            </a:r>
          </a:p>
          <a:p>
            <a:pPr lvl="5"/>
            <a:r>
              <a:rPr lang="en-US" sz="2000" dirty="0"/>
              <a:t>1. Well-being</a:t>
            </a:r>
          </a:p>
          <a:p>
            <a:pPr lvl="5"/>
            <a:r>
              <a:rPr lang="en-US" sz="2000" dirty="0"/>
              <a:t>2. Benefits</a:t>
            </a:r>
          </a:p>
          <a:p>
            <a:pPr lvl="5"/>
            <a:r>
              <a:rPr lang="en-US" sz="2000" dirty="0"/>
              <a:t>3. Compensation</a:t>
            </a:r>
          </a:p>
          <a:p>
            <a:pPr lvl="5"/>
            <a:r>
              <a:rPr lang="en-US" sz="2000" dirty="0"/>
              <a:t>4. Recognition</a:t>
            </a:r>
          </a:p>
          <a:p>
            <a:pPr lvl="5"/>
            <a:r>
              <a:rPr lang="en-US" sz="2000" dirty="0"/>
              <a:t>5. Development</a:t>
            </a:r>
            <a:endParaRPr lang="x-none" sz="2000" dirty="0"/>
          </a:p>
        </p:txBody>
      </p:sp>
    </p:spTree>
    <p:extLst>
      <p:ext uri="{BB962C8B-B14F-4D97-AF65-F5344CB8AC3E}">
        <p14:creationId xmlns:p14="http://schemas.microsoft.com/office/powerpoint/2010/main" val="4630046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9A27EA-6350-497A-8650-55DF4BB8491B}"/>
              </a:ext>
            </a:extLst>
          </p:cNvPr>
          <p:cNvSpPr>
            <a:spLocks noGrp="1"/>
          </p:cNvSpPr>
          <p:nvPr>
            <p:ph type="title"/>
          </p:nvPr>
        </p:nvSpPr>
        <p:spPr/>
        <p:txBody>
          <a:bodyPr/>
          <a:lstStyle/>
          <a:p>
            <a:r>
              <a:rPr lang="en-US" dirty="0"/>
              <a:t>Benefits of reward model</a:t>
            </a:r>
            <a:endParaRPr lang="x-none" dirty="0"/>
          </a:p>
        </p:txBody>
      </p:sp>
      <p:sp>
        <p:nvSpPr>
          <p:cNvPr id="3" name="Content Placeholder 2">
            <a:extLst>
              <a:ext uri="{FF2B5EF4-FFF2-40B4-BE49-F238E27FC236}">
                <a16:creationId xmlns:a16="http://schemas.microsoft.com/office/drawing/2014/main" xmlns="" id="{5E2847BE-4FBB-40C4-9EF7-037CC56BD81B}"/>
              </a:ext>
            </a:extLst>
          </p:cNvPr>
          <p:cNvSpPr>
            <a:spLocks noGrp="1"/>
          </p:cNvSpPr>
          <p:nvPr>
            <p:ph idx="1"/>
          </p:nvPr>
        </p:nvSpPr>
        <p:spPr/>
        <p:txBody>
          <a:bodyPr/>
          <a:lstStyle/>
          <a:p>
            <a:r>
              <a:rPr lang="en-US" dirty="0"/>
              <a:t>The benefits of the reward model include</a:t>
            </a:r>
          </a:p>
          <a:p>
            <a:pPr lvl="5"/>
            <a:r>
              <a:rPr lang="en-US" sz="2000" dirty="0"/>
              <a:t>1. Motivated Employees</a:t>
            </a:r>
          </a:p>
          <a:p>
            <a:pPr lvl="5"/>
            <a:r>
              <a:rPr lang="en-US" sz="2000" dirty="0"/>
              <a:t>2. Increased production</a:t>
            </a:r>
          </a:p>
          <a:p>
            <a:pPr lvl="5"/>
            <a:r>
              <a:rPr lang="en-US" sz="2000" dirty="0"/>
              <a:t>3. Increased levels of commitment</a:t>
            </a:r>
          </a:p>
          <a:p>
            <a:pPr lvl="5"/>
            <a:r>
              <a:rPr lang="en-US" sz="2000" dirty="0"/>
              <a:t>4. Inspired Workforce</a:t>
            </a:r>
          </a:p>
          <a:p>
            <a:pPr lvl="5"/>
            <a:r>
              <a:rPr lang="en-US" sz="2000" dirty="0"/>
              <a:t>5. High profits</a:t>
            </a:r>
            <a:endParaRPr lang="x-none" sz="2000" dirty="0"/>
          </a:p>
        </p:txBody>
      </p:sp>
    </p:spTree>
    <p:extLst>
      <p:ext uri="{BB962C8B-B14F-4D97-AF65-F5344CB8AC3E}">
        <p14:creationId xmlns:p14="http://schemas.microsoft.com/office/powerpoint/2010/main" val="3088668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DF1E3E-FBE8-4577-95D6-DDBB593FDB20}"/>
              </a:ext>
            </a:extLst>
          </p:cNvPr>
          <p:cNvSpPr>
            <a:spLocks noGrp="1"/>
          </p:cNvSpPr>
          <p:nvPr>
            <p:ph type="title"/>
          </p:nvPr>
        </p:nvSpPr>
        <p:spPr/>
        <p:txBody>
          <a:bodyPr/>
          <a:lstStyle/>
          <a:p>
            <a:r>
              <a:rPr lang="en-US" dirty="0"/>
              <a:t>Why managers should consider this FLEXIBLE BENEFITS model</a:t>
            </a:r>
            <a:endParaRPr lang="x-none" dirty="0"/>
          </a:p>
        </p:txBody>
      </p:sp>
      <p:sp>
        <p:nvSpPr>
          <p:cNvPr id="3" name="Content Placeholder 2">
            <a:extLst>
              <a:ext uri="{FF2B5EF4-FFF2-40B4-BE49-F238E27FC236}">
                <a16:creationId xmlns:a16="http://schemas.microsoft.com/office/drawing/2014/main" xmlns="" id="{81B73112-FC8E-4F0A-A79F-72EB7DB9BB5E}"/>
              </a:ext>
            </a:extLst>
          </p:cNvPr>
          <p:cNvSpPr>
            <a:spLocks noGrp="1"/>
          </p:cNvSpPr>
          <p:nvPr>
            <p:ph idx="1"/>
          </p:nvPr>
        </p:nvSpPr>
        <p:spPr/>
        <p:txBody>
          <a:bodyPr/>
          <a:lstStyle/>
          <a:p>
            <a:r>
              <a:rPr lang="en-US" sz="1800" dirty="0" err="1"/>
              <a:t>Zacher</a:t>
            </a:r>
            <a:r>
              <a:rPr lang="en-US" dirty="0"/>
              <a:t> </a:t>
            </a:r>
            <a:r>
              <a:rPr lang="en-US" sz="1800" dirty="0"/>
              <a:t>&amp; </a:t>
            </a:r>
            <a:r>
              <a:rPr lang="en-US" sz="1800" dirty="0" err="1"/>
              <a:t>Frese</a:t>
            </a:r>
            <a:r>
              <a:rPr lang="en-US" sz="1800" dirty="0"/>
              <a:t>, (2011) </a:t>
            </a:r>
            <a:r>
              <a:rPr lang="en-US" sz="1800"/>
              <a:t>recommend th</a:t>
            </a:r>
            <a:r>
              <a:rPr lang="en-US"/>
              <a:t>at </a:t>
            </a:r>
            <a:r>
              <a:rPr lang="en-US" dirty="0"/>
              <a:t>t</a:t>
            </a:r>
            <a:r>
              <a:rPr lang="en-US"/>
              <a:t>he </a:t>
            </a:r>
            <a:r>
              <a:rPr lang="en-US" dirty="0"/>
              <a:t>managers can consider this model in their organizations as it is;</a:t>
            </a:r>
          </a:p>
          <a:p>
            <a:r>
              <a:rPr lang="en-US" dirty="0"/>
              <a:t>1. Easy to implement thus saves time</a:t>
            </a:r>
          </a:p>
          <a:p>
            <a:r>
              <a:rPr lang="en-US" dirty="0"/>
              <a:t>2. The model is cheap thus can help the organization to save its resources</a:t>
            </a:r>
          </a:p>
          <a:p>
            <a:r>
              <a:rPr lang="en-US" dirty="0"/>
              <a:t>3. The managers can easily measure the progress</a:t>
            </a:r>
          </a:p>
          <a:p>
            <a:r>
              <a:rPr lang="en-US" dirty="0"/>
              <a:t>4. The model allows all the members to participate fully in its implementation, giving their opinions and beliefs. </a:t>
            </a:r>
            <a:endParaRPr lang="x-none" dirty="0"/>
          </a:p>
        </p:txBody>
      </p:sp>
    </p:spTree>
    <p:extLst>
      <p:ext uri="{BB962C8B-B14F-4D97-AF65-F5344CB8AC3E}">
        <p14:creationId xmlns:p14="http://schemas.microsoft.com/office/powerpoint/2010/main" val="3961559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1C3251-8B11-4799-BB05-798E14F96471}"/>
              </a:ext>
            </a:extLst>
          </p:cNvPr>
          <p:cNvSpPr>
            <a:spLocks noGrp="1"/>
          </p:cNvSpPr>
          <p:nvPr>
            <p:ph type="title"/>
          </p:nvPr>
        </p:nvSpPr>
        <p:spPr/>
        <p:txBody>
          <a:bodyPr/>
          <a:lstStyle/>
          <a:p>
            <a:r>
              <a:rPr lang="en-US" dirty="0"/>
              <a:t>Implementation of total rewards strategy</a:t>
            </a:r>
            <a:endParaRPr lang="x-none" dirty="0"/>
          </a:p>
        </p:txBody>
      </p:sp>
      <p:sp>
        <p:nvSpPr>
          <p:cNvPr id="3" name="Content Placeholder 2">
            <a:extLst>
              <a:ext uri="{FF2B5EF4-FFF2-40B4-BE49-F238E27FC236}">
                <a16:creationId xmlns:a16="http://schemas.microsoft.com/office/drawing/2014/main" xmlns="" id="{D01030BC-14F0-44C7-AACD-BA664E0F868B}"/>
              </a:ext>
            </a:extLst>
          </p:cNvPr>
          <p:cNvSpPr>
            <a:spLocks noGrp="1"/>
          </p:cNvSpPr>
          <p:nvPr>
            <p:ph idx="1"/>
          </p:nvPr>
        </p:nvSpPr>
        <p:spPr/>
        <p:txBody>
          <a:bodyPr>
            <a:normAutofit/>
          </a:bodyPr>
          <a:lstStyle/>
          <a:p>
            <a:r>
              <a:rPr lang="en-US" dirty="0"/>
              <a:t>Strategy designers and implementors need to use a large scale approach that can bring about a change in the organization. </a:t>
            </a:r>
          </a:p>
          <a:p>
            <a:r>
              <a:rPr lang="en-US" dirty="0"/>
              <a:t>The major stakeholders in the process of developing and implementing a total rewards strategy and ensuring its success are the management buy-in and the top executive (</a:t>
            </a:r>
            <a:r>
              <a:rPr lang="en-US" sz="1800" dirty="0" err="1"/>
              <a:t>Weigl</a:t>
            </a:r>
            <a:r>
              <a:rPr lang="en-US" dirty="0"/>
              <a:t> et al., 2013). </a:t>
            </a:r>
          </a:p>
          <a:p>
            <a:r>
              <a:rPr lang="en-US" dirty="0"/>
              <a:t>Front-line employees and the decision makers make up a team that ensures a well-rounded approach that fits all the needs. </a:t>
            </a:r>
          </a:p>
          <a:p>
            <a:r>
              <a:rPr lang="en-US" dirty="0"/>
              <a:t>Collective bargaining has a great potential of affecting the strategy implementation in a union environment. </a:t>
            </a:r>
          </a:p>
        </p:txBody>
      </p:sp>
    </p:spTree>
    <p:extLst>
      <p:ext uri="{BB962C8B-B14F-4D97-AF65-F5344CB8AC3E}">
        <p14:creationId xmlns:p14="http://schemas.microsoft.com/office/powerpoint/2010/main" val="2023480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27BA238-90D0-474B-8EBB-DC3924E44D41}"/>
              </a:ext>
            </a:extLst>
          </p:cNvPr>
          <p:cNvSpPr>
            <a:spLocks noGrp="1"/>
          </p:cNvSpPr>
          <p:nvPr>
            <p:ph type="title"/>
          </p:nvPr>
        </p:nvSpPr>
        <p:spPr/>
        <p:txBody>
          <a:bodyPr/>
          <a:lstStyle/>
          <a:p>
            <a:r>
              <a:rPr lang="en-US" dirty="0"/>
              <a:t>STEPS in implementing total rewards strategy</a:t>
            </a:r>
            <a:endParaRPr lang="x-none" dirty="0"/>
          </a:p>
        </p:txBody>
      </p:sp>
      <p:sp>
        <p:nvSpPr>
          <p:cNvPr id="3" name="Content Placeholder 2">
            <a:extLst>
              <a:ext uri="{FF2B5EF4-FFF2-40B4-BE49-F238E27FC236}">
                <a16:creationId xmlns:a16="http://schemas.microsoft.com/office/drawing/2014/main" xmlns="" id="{46C8094D-E472-4B80-A6AB-A07753DE7E23}"/>
              </a:ext>
            </a:extLst>
          </p:cNvPr>
          <p:cNvSpPr>
            <a:spLocks noGrp="1"/>
          </p:cNvSpPr>
          <p:nvPr>
            <p:ph idx="1"/>
          </p:nvPr>
        </p:nvSpPr>
        <p:spPr/>
        <p:txBody>
          <a:bodyPr/>
          <a:lstStyle/>
          <a:p>
            <a:r>
              <a:rPr lang="en-US" dirty="0"/>
              <a:t>According to </a:t>
            </a:r>
            <a:r>
              <a:rPr lang="en-US" sz="1800" dirty="0" err="1"/>
              <a:t>Zacher</a:t>
            </a:r>
            <a:r>
              <a:rPr lang="en-US" dirty="0"/>
              <a:t> </a:t>
            </a:r>
            <a:r>
              <a:rPr lang="en-US" sz="1800" dirty="0"/>
              <a:t>&amp; </a:t>
            </a:r>
            <a:r>
              <a:rPr lang="en-US" sz="1800" dirty="0" err="1"/>
              <a:t>Frese</a:t>
            </a:r>
            <a:r>
              <a:rPr lang="en-US" dirty="0"/>
              <a:t>, </a:t>
            </a:r>
            <a:r>
              <a:rPr lang="en-US" sz="1800" dirty="0"/>
              <a:t>(2011), t</a:t>
            </a:r>
            <a:r>
              <a:rPr lang="en-US" dirty="0"/>
              <a:t>he total rewards strategy involves four major steps that include:</a:t>
            </a:r>
          </a:p>
          <a:p>
            <a:pPr lvl="8"/>
            <a:r>
              <a:rPr lang="en-US" dirty="0"/>
              <a:t>1. Assessment</a:t>
            </a:r>
          </a:p>
          <a:p>
            <a:pPr lvl="8"/>
            <a:r>
              <a:rPr lang="en-US" dirty="0"/>
              <a:t>2. Design</a:t>
            </a:r>
          </a:p>
          <a:p>
            <a:pPr lvl="8"/>
            <a:r>
              <a:rPr lang="en-US" dirty="0"/>
              <a:t>3. Execution</a:t>
            </a:r>
          </a:p>
          <a:p>
            <a:pPr lvl="8"/>
            <a:r>
              <a:rPr lang="en-US" dirty="0"/>
              <a:t>4. Evaluation</a:t>
            </a:r>
          </a:p>
          <a:p>
            <a:r>
              <a:rPr lang="en-US" dirty="0"/>
              <a:t>At the assessment stage, the team analyzes the compensation system and benefits to evaluate how effective the strategy is in helping the organization reach its goals. </a:t>
            </a:r>
            <a:endParaRPr lang="x-none" dirty="0"/>
          </a:p>
        </p:txBody>
      </p:sp>
    </p:spTree>
    <p:extLst>
      <p:ext uri="{BB962C8B-B14F-4D97-AF65-F5344CB8AC3E}">
        <p14:creationId xmlns:p14="http://schemas.microsoft.com/office/powerpoint/2010/main" val="2093351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7AC87B-C5EB-4ABA-95DE-ADA16CE58EEF}"/>
              </a:ext>
            </a:extLst>
          </p:cNvPr>
          <p:cNvSpPr>
            <a:spLocks noGrp="1"/>
          </p:cNvSpPr>
          <p:nvPr>
            <p:ph type="title"/>
          </p:nvPr>
        </p:nvSpPr>
        <p:spPr/>
        <p:txBody>
          <a:bodyPr/>
          <a:lstStyle/>
          <a:p>
            <a:r>
              <a:rPr lang="en-US" dirty="0"/>
              <a:t>Assessment step</a:t>
            </a:r>
            <a:endParaRPr lang="x-none" dirty="0"/>
          </a:p>
        </p:txBody>
      </p:sp>
      <p:sp>
        <p:nvSpPr>
          <p:cNvPr id="3" name="Content Placeholder 2">
            <a:extLst>
              <a:ext uri="{FF2B5EF4-FFF2-40B4-BE49-F238E27FC236}">
                <a16:creationId xmlns:a16="http://schemas.microsoft.com/office/drawing/2014/main" xmlns="" id="{C831215A-E653-49B8-AE9E-36E0F0BA1A03}"/>
              </a:ext>
            </a:extLst>
          </p:cNvPr>
          <p:cNvSpPr>
            <a:spLocks noGrp="1"/>
          </p:cNvSpPr>
          <p:nvPr>
            <p:ph idx="1"/>
          </p:nvPr>
        </p:nvSpPr>
        <p:spPr/>
        <p:txBody>
          <a:bodyPr>
            <a:normAutofit fontScale="92500" lnSpcReduction="20000"/>
          </a:bodyPr>
          <a:lstStyle/>
          <a:p>
            <a:r>
              <a:rPr lang="en-US" dirty="0"/>
              <a:t>During the assessment process, the team surveys the opinions of the employees and their beliefs on benefits, pay and growth opportunities (</a:t>
            </a:r>
            <a:r>
              <a:rPr lang="en-US" sz="1800" dirty="0"/>
              <a:t>Hunt &amp; </a:t>
            </a:r>
            <a:r>
              <a:rPr lang="en-US" sz="1800" dirty="0" err="1"/>
              <a:t>Dillender</a:t>
            </a:r>
            <a:r>
              <a:rPr lang="en-US" sz="1800" dirty="0"/>
              <a:t>, 2017)</a:t>
            </a:r>
            <a:r>
              <a:rPr lang="en-US" dirty="0"/>
              <a:t>. The team also examines the organization’s operating practices and policies.</a:t>
            </a:r>
          </a:p>
          <a:p>
            <a:r>
              <a:rPr lang="en-US" dirty="0"/>
              <a:t>After assessment, the team develops a report that outlines the recommendations for a new system of offering the rewards. </a:t>
            </a:r>
          </a:p>
          <a:p>
            <a:r>
              <a:rPr lang="en-US" dirty="0"/>
              <a:t>The assessment report gives solutions to problems like;</a:t>
            </a:r>
          </a:p>
          <a:p>
            <a:r>
              <a:rPr lang="en-US" dirty="0"/>
              <a:t>1. The people responsible for the rewards. </a:t>
            </a:r>
          </a:p>
          <a:p>
            <a:r>
              <a:rPr lang="en-US" dirty="0"/>
              <a:t>2. the kind of values and behaviors to be rewarded</a:t>
            </a:r>
          </a:p>
          <a:p>
            <a:r>
              <a:rPr lang="en-US" dirty="0"/>
              <a:t>3. The kind of rewards that can work best</a:t>
            </a:r>
          </a:p>
          <a:p>
            <a:r>
              <a:rPr lang="en-US" dirty="0"/>
              <a:t>4. The means of acquiring the finances to fund the rewarding process. </a:t>
            </a:r>
          </a:p>
          <a:p>
            <a:pPr marL="0" indent="0">
              <a:buNone/>
            </a:pPr>
            <a:endParaRPr lang="x-none" dirty="0"/>
          </a:p>
        </p:txBody>
      </p:sp>
    </p:spTree>
    <p:extLst>
      <p:ext uri="{BB962C8B-B14F-4D97-AF65-F5344CB8AC3E}">
        <p14:creationId xmlns:p14="http://schemas.microsoft.com/office/powerpoint/2010/main" val="6432123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492FFC-ADDC-4EAB-816C-950E42017CE5}"/>
              </a:ext>
            </a:extLst>
          </p:cNvPr>
          <p:cNvSpPr>
            <a:spLocks noGrp="1"/>
          </p:cNvSpPr>
          <p:nvPr>
            <p:ph type="title"/>
          </p:nvPr>
        </p:nvSpPr>
        <p:spPr/>
        <p:txBody>
          <a:bodyPr/>
          <a:lstStyle/>
          <a:p>
            <a:r>
              <a:rPr lang="en-US" dirty="0"/>
              <a:t>DESIGNING STEP</a:t>
            </a:r>
            <a:endParaRPr lang="x-none" dirty="0"/>
          </a:p>
        </p:txBody>
      </p:sp>
      <p:sp>
        <p:nvSpPr>
          <p:cNvPr id="3" name="Content Placeholder 2">
            <a:extLst>
              <a:ext uri="{FF2B5EF4-FFF2-40B4-BE49-F238E27FC236}">
                <a16:creationId xmlns:a16="http://schemas.microsoft.com/office/drawing/2014/main" xmlns="" id="{A14E6FDF-9B97-4221-9B2C-6AE96BD441DD}"/>
              </a:ext>
            </a:extLst>
          </p:cNvPr>
          <p:cNvSpPr>
            <a:spLocks noGrp="1"/>
          </p:cNvSpPr>
          <p:nvPr>
            <p:ph idx="1"/>
          </p:nvPr>
        </p:nvSpPr>
        <p:spPr/>
        <p:txBody>
          <a:bodyPr>
            <a:normAutofit fontScale="92500" lnSpcReduction="20000"/>
          </a:bodyPr>
          <a:lstStyle/>
          <a:p>
            <a:r>
              <a:rPr lang="en-US" dirty="0"/>
              <a:t>At this stage, the identification and analysis of the reward strategies takes place. The senior managers have to only consider that strategy that fits the workplace well</a:t>
            </a:r>
            <a:r>
              <a:rPr lang="en-US" sz="1800" dirty="0"/>
              <a:t> (</a:t>
            </a:r>
            <a:r>
              <a:rPr lang="en-US" sz="1800" dirty="0" err="1"/>
              <a:t>Zacher</a:t>
            </a:r>
            <a:r>
              <a:rPr lang="en-US" dirty="0"/>
              <a:t> </a:t>
            </a:r>
            <a:r>
              <a:rPr lang="en-US" sz="1800" dirty="0"/>
              <a:t>&amp; </a:t>
            </a:r>
            <a:r>
              <a:rPr lang="en-US" sz="1800" dirty="0" err="1"/>
              <a:t>Frese</a:t>
            </a:r>
            <a:r>
              <a:rPr lang="en-US" sz="1800" dirty="0"/>
              <a:t>, 2011)</a:t>
            </a:r>
            <a:r>
              <a:rPr lang="en-US" dirty="0"/>
              <a:t>. </a:t>
            </a:r>
          </a:p>
          <a:p>
            <a:r>
              <a:rPr lang="en-US" dirty="0"/>
              <a:t>The management team makes a decision on the kind of rewards and the actions that they will reward. The rewarding team always considers more aspects of rewarding other than the goals that the employees have achieved. </a:t>
            </a:r>
          </a:p>
          <a:p>
            <a:r>
              <a:rPr lang="en-US" dirty="0"/>
              <a:t>The human resource management usually integrates the tactics of the top management team to determine additional rewards like additional time off and flexible work schedule. </a:t>
            </a:r>
          </a:p>
          <a:p>
            <a:r>
              <a:rPr lang="en-US" dirty="0"/>
              <a:t>The human resource department can offer opportunities that can personally develop the employees like promotion and training. It will reward employees for achieving a given objective of a company. </a:t>
            </a:r>
          </a:p>
        </p:txBody>
      </p:sp>
    </p:spTree>
    <p:extLst>
      <p:ext uri="{BB962C8B-B14F-4D97-AF65-F5344CB8AC3E}">
        <p14:creationId xmlns:p14="http://schemas.microsoft.com/office/powerpoint/2010/main" val="27930677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3C6DA2-45C7-4207-B2F9-7DA89D3BEDBF}"/>
              </a:ext>
            </a:extLst>
          </p:cNvPr>
          <p:cNvSpPr>
            <a:spLocks noGrp="1"/>
          </p:cNvSpPr>
          <p:nvPr>
            <p:ph type="title"/>
          </p:nvPr>
        </p:nvSpPr>
        <p:spPr/>
        <p:txBody>
          <a:bodyPr/>
          <a:lstStyle/>
          <a:p>
            <a:r>
              <a:rPr lang="en-US" dirty="0"/>
              <a:t>Execution</a:t>
            </a:r>
            <a:endParaRPr lang="x-none" dirty="0"/>
          </a:p>
        </p:txBody>
      </p:sp>
      <p:sp>
        <p:nvSpPr>
          <p:cNvPr id="3" name="Content Placeholder 2">
            <a:extLst>
              <a:ext uri="{FF2B5EF4-FFF2-40B4-BE49-F238E27FC236}">
                <a16:creationId xmlns:a16="http://schemas.microsoft.com/office/drawing/2014/main" xmlns="" id="{E19D2FBD-1B37-4F74-84C3-6E2E310F397B}"/>
              </a:ext>
            </a:extLst>
          </p:cNvPr>
          <p:cNvSpPr>
            <a:spLocks noGrp="1"/>
          </p:cNvSpPr>
          <p:nvPr>
            <p:ph idx="1"/>
          </p:nvPr>
        </p:nvSpPr>
        <p:spPr/>
        <p:txBody>
          <a:bodyPr>
            <a:normAutofit lnSpcReduction="10000"/>
          </a:bodyPr>
          <a:lstStyle/>
          <a:p>
            <a:r>
              <a:rPr lang="en-US" dirty="0"/>
              <a:t>After settling on the most favorable design of rewards and the actions that they need to reward, the human resource department executes the plan. </a:t>
            </a:r>
          </a:p>
          <a:p>
            <a:r>
              <a:rPr lang="en-US" dirty="0"/>
              <a:t>It passes the information to the employees by circulating materials like the internal memo and circulars. </a:t>
            </a:r>
          </a:p>
          <a:p>
            <a:r>
              <a:rPr lang="en-US" dirty="0"/>
              <a:t>To make the employees familiar with the new strategy, the organization trains all its members about it.</a:t>
            </a:r>
          </a:p>
          <a:p>
            <a:r>
              <a:rPr lang="en-US" dirty="0"/>
              <a:t>During the training process, the decision makers and the managers effectively measure the understanding levels of employees and the achievements (</a:t>
            </a:r>
            <a:r>
              <a:rPr lang="en-US" sz="1800" dirty="0"/>
              <a:t>Hunt &amp; </a:t>
            </a:r>
            <a:r>
              <a:rPr lang="en-US" sz="1800" dirty="0" err="1"/>
              <a:t>Dillender</a:t>
            </a:r>
            <a:r>
              <a:rPr lang="en-US" sz="1800" dirty="0"/>
              <a:t>, 2017)</a:t>
            </a:r>
            <a:r>
              <a:rPr lang="en-US" dirty="0"/>
              <a:t>. They also make the employees to understand the ultimate way of receiving an award. </a:t>
            </a:r>
          </a:p>
        </p:txBody>
      </p:sp>
    </p:spTree>
    <p:extLst>
      <p:ext uri="{BB962C8B-B14F-4D97-AF65-F5344CB8AC3E}">
        <p14:creationId xmlns:p14="http://schemas.microsoft.com/office/powerpoint/2010/main" val="200191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A5AB87-0B1C-44AF-87C3-2220C2D1D4DE}"/>
              </a:ext>
            </a:extLst>
          </p:cNvPr>
          <p:cNvSpPr>
            <a:spLocks noGrp="1"/>
          </p:cNvSpPr>
          <p:nvPr>
            <p:ph type="title"/>
          </p:nvPr>
        </p:nvSpPr>
        <p:spPr/>
        <p:txBody>
          <a:bodyPr/>
          <a:lstStyle/>
          <a:p>
            <a:r>
              <a:rPr lang="en-US" dirty="0"/>
              <a:t>EVALUATION</a:t>
            </a:r>
            <a:endParaRPr lang="x-none" dirty="0"/>
          </a:p>
        </p:txBody>
      </p:sp>
      <p:sp>
        <p:nvSpPr>
          <p:cNvPr id="3" name="Content Placeholder 2">
            <a:extLst>
              <a:ext uri="{FF2B5EF4-FFF2-40B4-BE49-F238E27FC236}">
                <a16:creationId xmlns:a16="http://schemas.microsoft.com/office/drawing/2014/main" xmlns="" id="{5395E2BE-14E9-4F76-B684-139903DFEC40}"/>
              </a:ext>
            </a:extLst>
          </p:cNvPr>
          <p:cNvSpPr>
            <a:spLocks noGrp="1"/>
          </p:cNvSpPr>
          <p:nvPr>
            <p:ph idx="1"/>
          </p:nvPr>
        </p:nvSpPr>
        <p:spPr/>
        <p:txBody>
          <a:bodyPr>
            <a:normAutofit lnSpcReduction="10000"/>
          </a:bodyPr>
          <a:lstStyle/>
          <a:p>
            <a:pPr>
              <a:buFont typeface="Wingdings" panose="05000000000000000000" pitchFamily="2" charset="2"/>
              <a:buChar char="§"/>
            </a:pPr>
            <a:r>
              <a:rPr lang="en-US" dirty="0"/>
              <a:t>Evaluation forms the last stage of total rewards strategy. </a:t>
            </a:r>
          </a:p>
          <a:p>
            <a:pPr>
              <a:buFont typeface="Wingdings" panose="05000000000000000000" pitchFamily="2" charset="2"/>
              <a:buChar char="§"/>
            </a:pPr>
            <a:r>
              <a:rPr lang="en-US" dirty="0"/>
              <a:t>At this stage, the managers measure the extent to which the new plan is effective</a:t>
            </a:r>
            <a:r>
              <a:rPr lang="en-US" sz="1800" dirty="0"/>
              <a:t> (</a:t>
            </a:r>
            <a:r>
              <a:rPr lang="en-US" sz="1800" dirty="0" err="1"/>
              <a:t>Zacher</a:t>
            </a:r>
            <a:r>
              <a:rPr lang="en-US" dirty="0"/>
              <a:t> </a:t>
            </a:r>
            <a:r>
              <a:rPr lang="en-US" sz="1800" dirty="0"/>
              <a:t>&amp; </a:t>
            </a:r>
            <a:r>
              <a:rPr lang="en-US" sz="1800" dirty="0" err="1"/>
              <a:t>Frese</a:t>
            </a:r>
            <a:r>
              <a:rPr lang="en-US" sz="1800" dirty="0"/>
              <a:t>, 2011)</a:t>
            </a:r>
            <a:r>
              <a:rPr lang="en-US" dirty="0"/>
              <a:t>. They also communicate the results to the people in charge of decision making in the organization.</a:t>
            </a:r>
          </a:p>
          <a:p>
            <a:pPr>
              <a:buFont typeface="Wingdings" panose="05000000000000000000" pitchFamily="2" charset="2"/>
              <a:buChar char="§"/>
            </a:pPr>
            <a:r>
              <a:rPr lang="en-US" dirty="0"/>
              <a:t>If the implementation process did not meet the standards that the organization requires, the decision makers propose modifications that they need to make in the future. </a:t>
            </a:r>
          </a:p>
          <a:p>
            <a:pPr>
              <a:buFont typeface="Wingdings" panose="05000000000000000000" pitchFamily="2" charset="2"/>
              <a:buChar char="§"/>
            </a:pPr>
            <a:r>
              <a:rPr lang="en-US" dirty="0"/>
              <a:t>The decision makers usually document the strategy that best fits the company and will always use it to make future decisions depending on the changes over time. </a:t>
            </a:r>
          </a:p>
        </p:txBody>
      </p:sp>
    </p:spTree>
    <p:extLst>
      <p:ext uri="{BB962C8B-B14F-4D97-AF65-F5344CB8AC3E}">
        <p14:creationId xmlns:p14="http://schemas.microsoft.com/office/powerpoint/2010/main" val="30631313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A9680D-000F-41B1-B2BD-BFF2BB710184}"/>
              </a:ext>
            </a:extLst>
          </p:cNvPr>
          <p:cNvSpPr>
            <a:spLocks noGrp="1"/>
          </p:cNvSpPr>
          <p:nvPr>
            <p:ph type="title"/>
          </p:nvPr>
        </p:nvSpPr>
        <p:spPr/>
        <p:txBody>
          <a:bodyPr/>
          <a:lstStyle/>
          <a:p>
            <a:r>
              <a:rPr lang="en-US" dirty="0"/>
              <a:t>References</a:t>
            </a:r>
            <a:endParaRPr lang="x-none" dirty="0"/>
          </a:p>
        </p:txBody>
      </p:sp>
      <p:sp>
        <p:nvSpPr>
          <p:cNvPr id="3" name="Content Placeholder 2">
            <a:extLst>
              <a:ext uri="{FF2B5EF4-FFF2-40B4-BE49-F238E27FC236}">
                <a16:creationId xmlns:a16="http://schemas.microsoft.com/office/drawing/2014/main" xmlns="" id="{536E0A08-FE32-4570-8A64-B4D08AB75763}"/>
              </a:ext>
            </a:extLst>
          </p:cNvPr>
          <p:cNvSpPr>
            <a:spLocks noGrp="1"/>
          </p:cNvSpPr>
          <p:nvPr>
            <p:ph idx="1"/>
          </p:nvPr>
        </p:nvSpPr>
        <p:spPr/>
        <p:txBody>
          <a:bodyPr>
            <a:normAutofit lnSpcReduction="10000"/>
          </a:bodyPr>
          <a:lstStyle/>
          <a:p>
            <a:r>
              <a:rPr lang="en-US" sz="1400" dirty="0" err="1"/>
              <a:t>Chng</a:t>
            </a:r>
            <a:r>
              <a:rPr lang="en-US" sz="1400" dirty="0"/>
              <a:t>, D., Rodgers, M., Shih, E., &amp; Song, X. (2012). When Does Incentive Compensation Motivate Managerial Behaviors? An Experimental Investigation Of The Fit Between Incentive Compensation, Executive Core Self-evaluation, And Firm Performance. Strategic Management Journal, 33(12), 1343-1362. </a:t>
            </a:r>
          </a:p>
          <a:p>
            <a:r>
              <a:rPr lang="en-US" sz="1400" dirty="0"/>
              <a:t>Hunt, H., &amp; </a:t>
            </a:r>
            <a:r>
              <a:rPr lang="en-US" sz="1400" dirty="0" err="1"/>
              <a:t>Dillender</a:t>
            </a:r>
            <a:r>
              <a:rPr lang="en-US" sz="1400" dirty="0"/>
              <a:t>, M. (2017). The Challenge of Return to Work in Workers’ Compensation Programs. In Workers' Compensation: Analysis for Its Second Century (pp. 31-64). Kalamazoo, Michigan: W.E. Upjohn Institute. </a:t>
            </a:r>
          </a:p>
          <a:p>
            <a:r>
              <a:rPr lang="en-US" sz="1400" dirty="0" err="1"/>
              <a:t>Weigl</a:t>
            </a:r>
            <a:r>
              <a:rPr lang="en-US" sz="1400" dirty="0"/>
              <a:t>, M., Müller, A., Hornung, S., </a:t>
            </a:r>
            <a:r>
              <a:rPr lang="en-US" sz="1400" dirty="0" err="1"/>
              <a:t>Zacher</a:t>
            </a:r>
            <a:r>
              <a:rPr lang="en-US" sz="1400" dirty="0"/>
              <a:t>, H., &amp; </a:t>
            </a:r>
            <a:r>
              <a:rPr lang="en-US" sz="1400" dirty="0" err="1"/>
              <a:t>Angerer</a:t>
            </a:r>
            <a:r>
              <a:rPr lang="en-US" sz="1400" dirty="0"/>
              <a:t>, P. (2013). The moderating effects of job control and selection, optimization, and compensation strategies on the age—work ability relationship. Journal of Organizational Behavior, 34(5), 607-628. </a:t>
            </a:r>
          </a:p>
          <a:p>
            <a:r>
              <a:rPr lang="en-US" sz="1400" dirty="0" err="1"/>
              <a:t>Zacher</a:t>
            </a:r>
            <a:r>
              <a:rPr lang="en-US" sz="1400" dirty="0"/>
              <a:t>, H., &amp; </a:t>
            </a:r>
            <a:r>
              <a:rPr lang="en-US" sz="1400" dirty="0" err="1"/>
              <a:t>Frese</a:t>
            </a:r>
            <a:r>
              <a:rPr lang="en-US" sz="1400" dirty="0"/>
              <a:t>, M. (2011). Maintaining a focus on opportunities at work: The interplay between age, job complexity, and the use of selection, optimization, and compensation strategies. Journal of Organizational Behavior, 32(2), 291-318</a:t>
            </a:r>
            <a:endParaRPr lang="x-none" sz="1400" dirty="0"/>
          </a:p>
        </p:txBody>
      </p:sp>
    </p:spTree>
    <p:extLst>
      <p:ext uri="{BB962C8B-B14F-4D97-AF65-F5344CB8AC3E}">
        <p14:creationId xmlns:p14="http://schemas.microsoft.com/office/powerpoint/2010/main" val="1066484960"/>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xmlns=""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TM10001115[[fn=Parcel]]</Template>
  <TotalTime>357</TotalTime>
  <Words>1541</Words>
  <Application>Microsoft Office PowerPoint</Application>
  <PresentationFormat>Custom</PresentationFormat>
  <Paragraphs>101</Paragraphs>
  <Slides>13</Slides>
  <Notes>11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Parcel</vt:lpstr>
      <vt:lpstr>Total REWARDS PLAN</vt:lpstr>
      <vt:lpstr>TOTAL REWARDS PLAN</vt:lpstr>
      <vt:lpstr>TOTAL REWARDS MODEL- FLEXIBLE BENEFITS</vt:lpstr>
      <vt:lpstr>Components of rewards model</vt:lpstr>
      <vt:lpstr>Benefits of reward model</vt:lpstr>
      <vt:lpstr>Why managers should consider this FLEXIBLE BENEFITS model</vt:lpstr>
      <vt:lpstr>Implementation of total rewards strategy</vt:lpstr>
      <vt:lpstr>STEPS in implementing total rewards strategy</vt:lpstr>
      <vt:lpstr>Assessment step</vt:lpstr>
      <vt:lpstr>DESIGNING STEP</vt:lpstr>
      <vt:lpstr>Execution</vt:lpstr>
      <vt:lpstr>EVALUATION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Total REWARDS PLAN</dc:title>
  <dc:creator>admin</dc:creator>
  <cp:lastModifiedBy>Kamande</cp:lastModifiedBy>
  <cp:revision>61</cp:revision>
  <dcterms:created xsi:type="dcterms:W3CDTF">2020-10-30T09:41:06Z</dcterms:created>
  <dcterms:modified xsi:type="dcterms:W3CDTF">2020-10-30T18:31:29Z</dcterms:modified>
</cp:coreProperties>
</file>